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324" r:id="rId3"/>
    <p:sldId id="294" r:id="rId4"/>
    <p:sldId id="295" r:id="rId5"/>
    <p:sldId id="296" r:id="rId6"/>
    <p:sldId id="302" r:id="rId7"/>
    <p:sldId id="297" r:id="rId8"/>
    <p:sldId id="298" r:id="rId9"/>
    <p:sldId id="325" r:id="rId10"/>
    <p:sldId id="299" r:id="rId11"/>
    <p:sldId id="301" r:id="rId12"/>
    <p:sldId id="303" r:id="rId13"/>
    <p:sldId id="304" r:id="rId14"/>
    <p:sldId id="305" r:id="rId15"/>
    <p:sldId id="306"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08" r:id="rId31"/>
    <p:sldId id="307" r:id="rId32"/>
    <p:sldId id="27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29" autoAdjust="0"/>
    <p:restoredTop sz="74242"/>
  </p:normalViewPr>
  <p:slideViewPr>
    <p:cSldViewPr snapToGrid="0">
      <p:cViewPr varScale="1">
        <p:scale>
          <a:sx n="124" d="100"/>
          <a:sy n="124" d="100"/>
        </p:scale>
        <p:origin x="568" y="168"/>
      </p:cViewPr>
      <p:guideLst/>
    </p:cSldViewPr>
  </p:slideViewPr>
  <p:notesTextViewPr>
    <p:cViewPr>
      <p:scale>
        <a:sx n="1" d="1"/>
        <a:sy n="1" d="1"/>
      </p:scale>
      <p:origin x="0" y="0"/>
    </p:cViewPr>
  </p:notesTextViewPr>
  <p:sorterViewPr>
    <p:cViewPr>
      <p:scale>
        <a:sx n="185" d="100"/>
        <a:sy n="185"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5C686-4EFE-2343-BBFD-D3C74851810C}" type="datetimeFigureOut">
              <a:rPr lang="en-US" smtClean="0"/>
              <a:t>11/3/17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C8B-71C6-374E-9689-06B4FC4A69B9}" type="slidenum">
              <a:rPr lang="en-US" smtClean="0"/>
              <a:t>‹#›</a:t>
            </a:fld>
            <a:endParaRPr lang="en-US"/>
          </a:p>
        </p:txBody>
      </p:sp>
    </p:spTree>
    <p:extLst>
      <p:ext uri="{BB962C8B-B14F-4D97-AF65-F5344CB8AC3E}">
        <p14:creationId xmlns:p14="http://schemas.microsoft.com/office/powerpoint/2010/main" val="156287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Walk to Emmaus is a spiritual renewal program intended to strengthen the local church through the development of Christian disciples and leaders.</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a:t>
            </a:fld>
            <a:endParaRPr lang="en-US"/>
          </a:p>
        </p:txBody>
      </p:sp>
    </p:spTree>
    <p:extLst>
      <p:ext uri="{BB962C8B-B14F-4D97-AF65-F5344CB8AC3E}">
        <p14:creationId xmlns:p14="http://schemas.microsoft.com/office/powerpoint/2010/main" val="758403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Walk to Emmaus is a copyrighted program offered by the Upper Room.  We join the Upper Room in covenant to present the program.  The program consists of 3 parts:  the Walk to Emmaus weekend, Gatherings, and Reunion Groups.  These are designed to reawaken you to the love and grace of God, to renew your sprit on a regular basis, and to help you remain accountable for your Christian action.</a:t>
            </a:r>
          </a:p>
        </p:txBody>
      </p:sp>
      <p:sp>
        <p:nvSpPr>
          <p:cNvPr id="4" name="Slide Number Placeholder 3"/>
          <p:cNvSpPr>
            <a:spLocks noGrp="1"/>
          </p:cNvSpPr>
          <p:nvPr>
            <p:ph type="sldNum" sz="quarter" idx="10"/>
          </p:nvPr>
        </p:nvSpPr>
        <p:spPr/>
        <p:txBody>
          <a:bodyPr/>
          <a:lstStyle/>
          <a:p>
            <a:fld id="{76C20C8B-71C6-374E-9689-06B4FC4A69B9}" type="slidenum">
              <a:rPr lang="en-US" smtClean="0"/>
              <a:t>3</a:t>
            </a:fld>
            <a:endParaRPr lang="en-US"/>
          </a:p>
        </p:txBody>
      </p:sp>
    </p:spTree>
    <p:extLst>
      <p:ext uri="{BB962C8B-B14F-4D97-AF65-F5344CB8AC3E}">
        <p14:creationId xmlns:p14="http://schemas.microsoft.com/office/powerpoint/2010/main" val="95019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see the mission of the</a:t>
            </a:r>
            <a:r>
              <a:rPr lang="en-US" baseline="0" dirty="0" smtClean="0"/>
              <a:t> Walk to Emmaus expressed by The Upper Room and by our own Fredericksburg Emmaus Community By-Laws.  We believe that the Holy Spirit is present with us on the Walk and His presence is demonstrated through servanthood, humility, obedience, and creativity.</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4</a:t>
            </a:fld>
            <a:endParaRPr lang="en-US"/>
          </a:p>
        </p:txBody>
      </p:sp>
    </p:spTree>
    <p:extLst>
      <p:ext uri="{BB962C8B-B14F-4D97-AF65-F5344CB8AC3E}">
        <p14:creationId xmlns:p14="http://schemas.microsoft.com/office/powerpoint/2010/main" val="644648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Teaming and on our</a:t>
            </a:r>
            <a:r>
              <a:rPr lang="en-US" baseline="0" dirty="0" smtClean="0"/>
              <a:t> Walks, we believe the Holy Spirt is guiding us and He gives us the tools we will need to serve.</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5</a:t>
            </a:fld>
            <a:endParaRPr lang="en-US"/>
          </a:p>
        </p:txBody>
      </p:sp>
    </p:spTree>
    <p:extLst>
      <p:ext uri="{BB962C8B-B14F-4D97-AF65-F5344CB8AC3E}">
        <p14:creationId xmlns:p14="http://schemas.microsoft.com/office/powerpoint/2010/main" val="880418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lot of activities</a:t>
            </a:r>
            <a:r>
              <a:rPr lang="en-US" baseline="0" dirty="0" smtClean="0"/>
              <a:t> that take place during the three days of the Walk, but the essence of each day is on God the Father, God the Son, and God the Holy Spirit.  All of the Talks, the meditations, and music are order to support these three days of Father, Son, and Holy Spirit.</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6</a:t>
            </a:fld>
            <a:endParaRPr lang="en-US"/>
          </a:p>
        </p:txBody>
      </p:sp>
    </p:spTree>
    <p:extLst>
      <p:ext uri="{BB962C8B-B14F-4D97-AF65-F5344CB8AC3E}">
        <p14:creationId xmlns:p14="http://schemas.microsoft.com/office/powerpoint/2010/main" val="30199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Weekend and at Closing, you hear</a:t>
            </a:r>
            <a:r>
              <a:rPr lang="en-US" baseline="0" dirty="0" smtClean="0"/>
              <a:t> bits and pieces of how the Emmaus Community is organized.  This slide and the next show some of the leadership that you have interacted with in some way.  The Emmaus Community is a lay led Community and has a Board of Directors of 15 lay and clergy.  The Community has a CLD and CSD that are elected by the Board of Directors on an annual basis.</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7</a:t>
            </a:fld>
            <a:endParaRPr lang="en-US"/>
          </a:p>
        </p:txBody>
      </p:sp>
    </p:spTree>
    <p:extLst>
      <p:ext uri="{BB962C8B-B14F-4D97-AF65-F5344CB8AC3E}">
        <p14:creationId xmlns:p14="http://schemas.microsoft.com/office/powerpoint/2010/main" val="545725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a:t>
            </a:r>
            <a:r>
              <a:rPr lang="en-US" baseline="0" dirty="0" smtClean="0"/>
              <a:t> Walk has a cadre of leaders that are appointed by the Board of Directors with the assistance of a selection committee consisting of Board and Community members.</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8</a:t>
            </a:fld>
            <a:endParaRPr lang="en-US"/>
          </a:p>
        </p:txBody>
      </p:sp>
    </p:spTree>
    <p:extLst>
      <p:ext uri="{BB962C8B-B14F-4D97-AF65-F5344CB8AC3E}">
        <p14:creationId xmlns:p14="http://schemas.microsoft.com/office/powerpoint/2010/main" val="362488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number of events that occur during the Walk.  Here are some</a:t>
            </a:r>
            <a:r>
              <a:rPr lang="en-US" baseline="0" dirty="0" smtClean="0"/>
              <a:t> of those that stand out a bit more than others.  All of these involve both the Team and the Community to some extent.  At Sponsor’s Hour, while you were in the Talk Room meeting one another and getting oriented on the Weekend, your sponsors were celebrating Communion and holding those crosses you are wearing and praying for you by name.  At Dying Moments, you were blessed to participate in the carrying of the cross.  The music provided, Via Delarosa, was performed live by a couple of folks from the Community.  Again at Candlelight, the Community met for Holy Communion and to pray for each one of you individually in from of the gathered Community.  During Ma</a:t>
            </a:r>
            <a:r>
              <a:rPr lang="en-US" dirty="0" smtClean="0"/>
              <a:t>ñan</a:t>
            </a:r>
            <a:r>
              <a:rPr lang="en-US" baseline="0" dirty="0" smtClean="0"/>
              <a:t>itas, you were presented with a bouquet of flowers.  These flowers were brought by the Community the previous evening as they gathered for Candlelight.  And during Closing, the Pilgrims, Team, and Community shared Communion together for the first time.  The sharing of Communion together as our last act on the Walk is also our first act as brothers and sisters together in the Body of Christ.</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9</a:t>
            </a:fld>
            <a:endParaRPr lang="en-US"/>
          </a:p>
        </p:txBody>
      </p:sp>
    </p:spTree>
    <p:extLst>
      <p:ext uri="{BB962C8B-B14F-4D97-AF65-F5344CB8AC3E}">
        <p14:creationId xmlns:p14="http://schemas.microsoft.com/office/powerpoint/2010/main" val="1451698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 </a:t>
            </a:r>
            <a:r>
              <a:rPr lang="en-US" dirty="0" err="1" smtClean="0"/>
              <a:t>Colores</a:t>
            </a:r>
            <a:r>
              <a:rPr lang="en-US" dirty="0" smtClean="0"/>
              <a:t> is the traditional song of many of the Fourth Day Communities that you see listed.  It is a joyful celebratory song that recognizes</a:t>
            </a:r>
            <a:r>
              <a:rPr lang="en-US" baseline="0" dirty="0" smtClean="0"/>
              <a:t> the many and varied traditions from which we come.  </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10</a:t>
            </a:fld>
            <a:endParaRPr lang="en-US"/>
          </a:p>
        </p:txBody>
      </p:sp>
    </p:spTree>
    <p:extLst>
      <p:ext uri="{BB962C8B-B14F-4D97-AF65-F5344CB8AC3E}">
        <p14:creationId xmlns:p14="http://schemas.microsoft.com/office/powerpoint/2010/main" val="1486831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lot of activity going on during the Walk to Emmaus weekend.  The Weekend Lay Director and Weekend Spiritual Director are selected by the Board of Directors approximately a year in advance.  They receive specific training on following the Upper Room guidance and preparing the talk room team.  The talk room team prepares for about 10 weeks—growing and uniting as a team, preparing talks, working over details, receiving training for their specific roles.  The servant team is selected and trained to meet the physical and logistical needs of the weekend.  The servant team meets 6 times to receive training and review the schedule and</a:t>
            </a:r>
            <a:r>
              <a:rPr lang="en-US" sz="1200" kern="1200" baseline="0" dirty="0" smtClean="0">
                <a:solidFill>
                  <a:schemeClr val="tx1"/>
                </a:solidFill>
                <a:effectLst/>
                <a:latin typeface="+mn-lt"/>
                <a:ea typeface="+mn-ea"/>
                <a:cs typeface="+mn-cs"/>
              </a:rPr>
              <a:t> plan their approach to service on the weekend.</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C20C8B-71C6-374E-9689-06B4FC4A69B9}" type="slidenum">
              <a:rPr lang="en-US" smtClean="0"/>
              <a:t>11</a:t>
            </a:fld>
            <a:endParaRPr lang="en-US"/>
          </a:p>
        </p:txBody>
      </p:sp>
    </p:spTree>
    <p:extLst>
      <p:ext uri="{BB962C8B-B14F-4D97-AF65-F5344CB8AC3E}">
        <p14:creationId xmlns:p14="http://schemas.microsoft.com/office/powerpoint/2010/main" val="71407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servant team, talk room team, and community volunteers meet for breakfast that Thursday morning, then go to Camp Happyland to set up.  The team prays at the gate prior to entering the property.  When the beds are made, they are prayed over.  Every room of every building we use is anointed in oil.  When the crosses are hung in the team chapel, they are prayed over (and they are prayed over throughout the weekend by team members, servants, and community members).  Each team celebrates with a special service and takes Communion.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Thursday night:  While the pilgrims are watching the video and introducing themselves, their sponsors meet in the chapel, pray over the crosses by name, and take Communion. The 72-Hour Prayer Vigil begins.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C20C8B-71C6-374E-9689-06B4FC4A69B9}" type="slidenum">
              <a:rPr lang="en-US" smtClean="0"/>
              <a:t>12</a:t>
            </a:fld>
            <a:endParaRPr lang="en-US"/>
          </a:p>
        </p:txBody>
      </p:sp>
    </p:spTree>
    <p:extLst>
      <p:ext uri="{BB962C8B-B14F-4D97-AF65-F5344CB8AC3E}">
        <p14:creationId xmlns:p14="http://schemas.microsoft.com/office/powerpoint/2010/main" val="1603753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Friday (and all weekend):  Community members join the servant team to make beds, take out trash, clean up, serve meals, and run errands.  Community members come to camp to pray with each speaker before and after their talk and pray in the chapel during the talk.  Agape is introduced:  the 72-Hour Prayer Vigil, the Agape Book with letters from other communities, the weekend banner, agape bags.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Saturday:  Community volunteers come to camp to provide special music and entertainment throughout the day (Dying Moments, dinner entertainment). While the pilgrims are doing their skits, community members have a prayer service, praying over each pilgrim by name and taking Communion.  Then the community moves to offer agape in the form of Candlelight.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Sunday:  Flowers brought by the community are distributed.  </a:t>
            </a:r>
            <a:r>
              <a:rPr lang="en-US" sz="1200" kern="1200" dirty="0" err="1" smtClean="0">
                <a:solidFill>
                  <a:schemeClr val="tx1"/>
                </a:solidFill>
                <a:effectLst/>
                <a:latin typeface="+mn-lt"/>
                <a:ea typeface="+mn-ea"/>
                <a:cs typeface="+mn-cs"/>
              </a:rPr>
              <a:t>Mananitas</a:t>
            </a:r>
            <a:r>
              <a:rPr lang="en-US" sz="1200" kern="1200" dirty="0" smtClean="0">
                <a:solidFill>
                  <a:schemeClr val="tx1"/>
                </a:solidFill>
                <a:effectLst/>
                <a:latin typeface="+mn-lt"/>
                <a:ea typeface="+mn-ea"/>
                <a:cs typeface="+mn-cs"/>
              </a:rPr>
              <a:t> is the colorful early morning agape from the talk room team.  During the cross ceremony, community members gather for worship and then share the testimonies of the pilgrims during the Closing.</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13</a:t>
            </a:fld>
            <a:endParaRPr lang="en-US"/>
          </a:p>
        </p:txBody>
      </p:sp>
    </p:spTree>
    <p:extLst>
      <p:ext uri="{BB962C8B-B14F-4D97-AF65-F5344CB8AC3E}">
        <p14:creationId xmlns:p14="http://schemas.microsoft.com/office/powerpoint/2010/main" val="967262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Gatherings:  Renew your spirit by attending the community monthly gatherings.  Gatherings are a great way to stay in touch with your brothers and sisters.  At every Gathering, there is food, music, prayer, fellowship, and communion.  People that have not walked may attend the Gatherings.  Gatherings begin with fellowship time at 3:30 and worship beginning at 4.</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Reunion Groups:  Remain accountable to trusted brothers and sisters as you grow in your piety (heart), study (mind), and action (hands and feet).  Ask your sponsor about joining a reunion group.  There may be a group in your church.  Perhaps you would like to forma new group with your tablemates from the walk or other new friends (your roommate)?  Meet online or in person.  In the reunion group, you offer your accountability to your partners; this is not necessarily where you fulfill these actions.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 Walk weekend is only the beginning.  The walk is designed and intended to build church leaders.  If you just take your experience home, you will still surely benefit, but your may not impact others in the ways that you discussed during the weekend.</a:t>
            </a:r>
          </a:p>
        </p:txBody>
      </p:sp>
      <p:sp>
        <p:nvSpPr>
          <p:cNvPr id="4" name="Slide Number Placeholder 3"/>
          <p:cNvSpPr>
            <a:spLocks noGrp="1"/>
          </p:cNvSpPr>
          <p:nvPr>
            <p:ph type="sldNum" sz="quarter" idx="10"/>
          </p:nvPr>
        </p:nvSpPr>
        <p:spPr/>
        <p:txBody>
          <a:bodyPr/>
          <a:lstStyle/>
          <a:p>
            <a:fld id="{76C20C8B-71C6-374E-9689-06B4FC4A69B9}" type="slidenum">
              <a:rPr lang="en-US" smtClean="0"/>
              <a:t>14</a:t>
            </a:fld>
            <a:endParaRPr lang="en-US"/>
          </a:p>
        </p:txBody>
      </p:sp>
    </p:spTree>
    <p:extLst>
      <p:ext uri="{BB962C8B-B14F-4D97-AF65-F5344CB8AC3E}">
        <p14:creationId xmlns:p14="http://schemas.microsoft.com/office/powerpoint/2010/main" val="334520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Pray:  The community welcomes your prayers all the time and lifts up your prayer requests.  We have a prayer team that takes immediate, urgent prayer requests.  We also have time during the Gatherings for prayer partners.  You may leave prayer requests on the alter during communion; these are collected, prayed over, and then published in the newsletter so that the entire community may lift up your concerns for the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Volunteer:  Opportunities in the community and on walks.  We have numerous needs within the community.  There are committees and services (hospitality, music) that we always struggle to meet.  Perhaps you have a special talent (artist) and would like to offer that to community.  On the weekend, you can sign up for the 72-Hour Prayer Vigil and pray wherever you are at the time.  You can be a prayer partner and drive to Camp Happyland during the talk time to pray for the speaker.  You can volunteer for a specific time o assist the servant team—making beds, cleaning rooms, serving meals.  You can attend the pilgrim send off on Thursday night, come out to candlelight on Saturday night, and come hear the testimonies at closing.</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Serve:  Teaming, volunteer, attend walk weekend events.  You can apply to be part of the servant team and then the talk room team.  These folks serve directly during the weekend.</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Sponsor: Invite other people to experience the Walk to Emmaus.  Sponsor a friend, family member, or church member.  There will be more detail about sponsorship in a few minutes.</a:t>
            </a:r>
          </a:p>
        </p:txBody>
      </p:sp>
      <p:sp>
        <p:nvSpPr>
          <p:cNvPr id="4" name="Slide Number Placeholder 3"/>
          <p:cNvSpPr>
            <a:spLocks noGrp="1"/>
          </p:cNvSpPr>
          <p:nvPr>
            <p:ph type="sldNum" sz="quarter" idx="10"/>
          </p:nvPr>
        </p:nvSpPr>
        <p:spPr/>
        <p:txBody>
          <a:bodyPr/>
          <a:lstStyle/>
          <a:p>
            <a:fld id="{76C20C8B-71C6-374E-9689-06B4FC4A69B9}" type="slidenum">
              <a:rPr lang="en-US" smtClean="0"/>
              <a:t>15</a:t>
            </a:fld>
            <a:endParaRPr lang="en-US"/>
          </a:p>
        </p:txBody>
      </p:sp>
    </p:spTree>
    <p:extLst>
      <p:ext uri="{BB962C8B-B14F-4D97-AF65-F5344CB8AC3E}">
        <p14:creationId xmlns:p14="http://schemas.microsoft.com/office/powerpoint/2010/main" val="1496353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Fredericksburg</a:t>
            </a:r>
            <a:r>
              <a:rPr lang="en-US" sz="1200" kern="1200" baseline="0" dirty="0" smtClean="0">
                <a:solidFill>
                  <a:schemeClr val="tx1"/>
                </a:solidFill>
                <a:effectLst/>
                <a:latin typeface="+mn-lt"/>
                <a:ea typeface="+mn-ea"/>
                <a:cs typeface="+mn-cs"/>
              </a:rPr>
              <a:t> Emmaus Community requires attendance at the Fourth Day Follow-Up to Team.  So congratulations, you’ve met the first requirement.  </a:t>
            </a:r>
            <a:r>
              <a:rPr lang="en-US" sz="1200" kern="1200" dirty="0" smtClean="0">
                <a:solidFill>
                  <a:schemeClr val="tx1"/>
                </a:solidFill>
                <a:effectLst/>
                <a:latin typeface="+mn-lt"/>
                <a:ea typeface="+mn-ea"/>
                <a:cs typeface="+mn-cs"/>
              </a:rPr>
              <a:t>The Team Selection Committee was created in our community bylaws based on the Upper Room model.  There are 8-10 members on the committee and the committee follows an established process.  Team candidates are prayerfully chosen.</a:t>
            </a:r>
          </a:p>
          <a:p>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16</a:t>
            </a:fld>
            <a:endParaRPr lang="en-US"/>
          </a:p>
        </p:txBody>
      </p:sp>
    </p:spTree>
    <p:extLst>
      <p:ext uri="{BB962C8B-B14F-4D97-AF65-F5344CB8AC3E}">
        <p14:creationId xmlns:p14="http://schemas.microsoft.com/office/powerpoint/2010/main" val="1677501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follow a Progressive Servanthood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Servant &gt; assistant table leader &gt; table leader &gt; assistant lay director (2) &gt; weekend lay director &gt; servant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Music Team does not have a specific progression other than being a servant first.</a:t>
            </a:r>
          </a:p>
          <a:p>
            <a:r>
              <a:rPr lang="en-US" sz="1200" kern="1200" dirty="0" smtClean="0">
                <a:solidFill>
                  <a:schemeClr val="tx1"/>
                </a:solidFill>
                <a:effectLst/>
                <a:latin typeface="+mn-lt"/>
                <a:ea typeface="+mn-ea"/>
                <a:cs typeface="+mn-cs"/>
              </a:rPr>
              <a:t>To team, submit an application signed by your local pastor.  Applications are available online.  Applications are good for 2 years and there is a fee to team that covers our expenses at Camp Happyland.  There are 24-26 members on a talk room team and 6-8 members on a servant team; not everyone who applies is chosen.  Submission of an application means accepting whatever role is given—team assignment, talks, etc.  First time teamers are traditionally assigned to the Servant team to gain an understanding of the logistics and work involved.</a:t>
            </a:r>
          </a:p>
          <a:p>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17</a:t>
            </a:fld>
            <a:endParaRPr lang="en-US"/>
          </a:p>
        </p:txBody>
      </p:sp>
    </p:spTree>
    <p:extLst>
      <p:ext uri="{BB962C8B-B14F-4D97-AF65-F5344CB8AC3E}">
        <p14:creationId xmlns:p14="http://schemas.microsoft.com/office/powerpoint/2010/main" val="1609485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ask</a:t>
            </a:r>
            <a:r>
              <a:rPr lang="en-US" baseline="0" dirty="0" smtClean="0"/>
              <a:t> that your senior pastor sign you application.  Emmaus is not in competition with your local church, so we want your pastor’s to be involved in your participation.  Everything we do is meant to help you to be a better servant in your church.</a:t>
            </a:r>
          </a:p>
          <a:p>
            <a:endParaRPr lang="en-US" baseline="0" dirty="0" smtClean="0"/>
          </a:p>
          <a:p>
            <a:r>
              <a:rPr lang="en-US" baseline="0" dirty="0" smtClean="0"/>
              <a:t>Submission of an application requires submission to the needs of the Team and the Weekend.  We serve for the benefit of others, not for ourselves.</a:t>
            </a:r>
          </a:p>
          <a:p>
            <a:endParaRPr lang="en-US" baseline="0" dirty="0" smtClean="0"/>
          </a:p>
          <a:p>
            <a:r>
              <a:rPr lang="en-US" baseline="0" dirty="0" smtClean="0"/>
              <a:t>Please note the cost to team, but realize that money should never be an obstacle to your service.</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18</a:t>
            </a:fld>
            <a:endParaRPr lang="en-US"/>
          </a:p>
        </p:txBody>
      </p:sp>
    </p:spTree>
    <p:extLst>
      <p:ext uri="{BB962C8B-B14F-4D97-AF65-F5344CB8AC3E}">
        <p14:creationId xmlns:p14="http://schemas.microsoft.com/office/powerpoint/2010/main" val="914377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opportunities</a:t>
            </a:r>
            <a:r>
              <a:rPr lang="en-US" baseline="0" dirty="0" smtClean="0"/>
              <a:t> to serve in the Community.  If you attend our monthly Gatherings and read the Emmaus Newsletters, you will become familiar with all of these opportunities.</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19</a:t>
            </a:fld>
            <a:endParaRPr lang="en-US"/>
          </a:p>
        </p:txBody>
      </p:sp>
    </p:spTree>
    <p:extLst>
      <p:ext uri="{BB962C8B-B14F-4D97-AF65-F5344CB8AC3E}">
        <p14:creationId xmlns:p14="http://schemas.microsoft.com/office/powerpoint/2010/main" val="522190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our Gatherings we stay connected with one another and with the Spirit of our Walks.  Many of us report</a:t>
            </a:r>
            <a:r>
              <a:rPr lang="en-US" baseline="0" dirty="0" smtClean="0"/>
              <a:t> a feeling of renewal and refreshment after attending a Gathering.  We hope to see you participate each month</a:t>
            </a:r>
            <a:r>
              <a:rPr lang="mr-IN" baseline="0" dirty="0" smtClean="0"/>
              <a:t>…</a:t>
            </a:r>
            <a:r>
              <a:rPr lang="en-US" baseline="0" dirty="0" smtClean="0"/>
              <a:t>you’ll be blessed.</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20</a:t>
            </a:fld>
            <a:endParaRPr lang="en-US"/>
          </a:p>
        </p:txBody>
      </p:sp>
    </p:spTree>
    <p:extLst>
      <p:ext uri="{BB962C8B-B14F-4D97-AF65-F5344CB8AC3E}">
        <p14:creationId xmlns:p14="http://schemas.microsoft.com/office/powerpoint/2010/main" val="956171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Reunion groups were introduced in the 4th Day talk on Sunday during the walk.  These groups meet on a regular basis, often weekly or every two weeks.  They may contain both Emmaus and non-Emmaus members.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Reunion group keeps us accountable for piety (heart), study (mind), and action (hands &amp; feet).  This not the place where those goals are actually fulfilled—you may have a Bible study, mission trip, and meditation time that meets those need—but the reunion group is the place where you  share your progress, growth, and struggles, with others.</a:t>
            </a:r>
          </a:p>
          <a:p>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21</a:t>
            </a:fld>
            <a:endParaRPr lang="en-US"/>
          </a:p>
        </p:txBody>
      </p:sp>
    </p:spTree>
    <p:extLst>
      <p:ext uri="{BB962C8B-B14F-4D97-AF65-F5344CB8AC3E}">
        <p14:creationId xmlns:p14="http://schemas.microsoft.com/office/powerpoint/2010/main" val="1708248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Serious Commitment.  As with Teaming</a:t>
            </a:r>
            <a:r>
              <a:rPr lang="en-US" baseline="0" dirty="0" smtClean="0"/>
              <a:t> applications, sponsoring (Pilgrim Applications) require the signature of the senior pastor of your church.  If you are considering sponsoring someone in your church, it is best to get a thumbs up from your pastor BEFORE you ask the potential Pilgrim.  This prevents the possible (however infrequent) situation where you might have asked someone to Walk and the pastor won’t sign the application.</a:t>
            </a:r>
          </a:p>
          <a:p>
            <a:endParaRPr lang="en-US" baseline="0" dirty="0" smtClean="0"/>
          </a:p>
          <a:p>
            <a:r>
              <a:rPr lang="en-US" baseline="0" dirty="0" smtClean="0"/>
              <a:t>If you sponsor, you need to be present for each of the major events during the weekend.  We know it’s not always possible, but in the event you can’t make one, just ensure that your responsibilities are covered by someone else in the Community during that time.</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22</a:t>
            </a:fld>
            <a:endParaRPr lang="en-US"/>
          </a:p>
        </p:txBody>
      </p:sp>
    </p:spTree>
    <p:extLst>
      <p:ext uri="{BB962C8B-B14F-4D97-AF65-F5344CB8AC3E}">
        <p14:creationId xmlns:p14="http://schemas.microsoft.com/office/powerpoint/2010/main" val="830788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sponsors, we agree to nine</a:t>
            </a:r>
            <a:r>
              <a:rPr lang="en-US" baseline="0" dirty="0" smtClean="0"/>
              <a:t> (9) items on the Pilgrim application:</a:t>
            </a:r>
          </a:p>
          <a:p>
            <a:r>
              <a:rPr lang="en-US" sz="1200" kern="1200" dirty="0" smtClean="0">
                <a:solidFill>
                  <a:schemeClr val="tx1"/>
                </a:solidFill>
                <a:effectLst/>
                <a:latin typeface="+mn-lt"/>
                <a:ea typeface="+mn-ea"/>
                <a:cs typeface="+mn-cs"/>
              </a:rPr>
              <a:t>  Are you able to assist the applicant to get into a weekly reunion group? </a:t>
            </a:r>
          </a:p>
          <a:p>
            <a:r>
              <a:rPr lang="en-US" sz="1200" kern="1200" dirty="0" smtClean="0">
                <a:solidFill>
                  <a:schemeClr val="tx1"/>
                </a:solidFill>
                <a:effectLst/>
                <a:latin typeface="+mn-lt"/>
                <a:ea typeface="+mn-ea"/>
                <a:cs typeface="+mn-cs"/>
              </a:rPr>
              <a:t>  If the applicant is married, have you or will you discuss the Walk to Emmaus with the spouse?</a:t>
            </a:r>
          </a:p>
          <a:p>
            <a:r>
              <a:rPr lang="en-US" sz="1200" kern="1200" dirty="0" smtClean="0">
                <a:solidFill>
                  <a:schemeClr val="tx1"/>
                </a:solidFill>
                <a:effectLst/>
                <a:latin typeface="+mn-lt"/>
                <a:ea typeface="+mn-ea"/>
                <a:cs typeface="+mn-cs"/>
              </a:rPr>
              <a:t>  Will you participate in the weekend – Transportation, Sponsor’s Hour, Candlelight, Closing? </a:t>
            </a:r>
          </a:p>
          <a:p>
            <a:r>
              <a:rPr lang="en-US" sz="1200" kern="1200" dirty="0" smtClean="0">
                <a:solidFill>
                  <a:schemeClr val="tx1"/>
                </a:solidFill>
                <a:effectLst/>
                <a:latin typeface="+mn-lt"/>
                <a:ea typeface="+mn-ea"/>
                <a:cs typeface="+mn-cs"/>
              </a:rPr>
              <a:t>  Will you see to or care for the needs of the spouse and the family of the applicant over the weekend?</a:t>
            </a:r>
          </a:p>
          <a:p>
            <a:r>
              <a:rPr lang="en-US" sz="1200" kern="1200" dirty="0" smtClean="0">
                <a:solidFill>
                  <a:schemeClr val="tx1"/>
                </a:solidFill>
                <a:effectLst/>
                <a:latin typeface="+mn-lt"/>
                <a:ea typeface="+mn-ea"/>
                <a:cs typeface="+mn-cs"/>
              </a:rPr>
              <a:t>  Have you explained the necessity to attend a Fourth-Day Follow-Up with the applicant?</a:t>
            </a:r>
          </a:p>
          <a:p>
            <a:r>
              <a:rPr lang="en-US" sz="1200" kern="1200" dirty="0" smtClean="0">
                <a:solidFill>
                  <a:schemeClr val="tx1"/>
                </a:solidFill>
                <a:effectLst/>
                <a:latin typeface="+mn-lt"/>
                <a:ea typeface="+mn-ea"/>
                <a:cs typeface="+mn-cs"/>
              </a:rPr>
              <a:t>  Will you attend with your Pilgrim their first Gathering and Fourth-Day Follow-Up? </a:t>
            </a:r>
          </a:p>
          <a:p>
            <a:r>
              <a:rPr lang="en-US" sz="1200" kern="1200" dirty="0" smtClean="0">
                <a:solidFill>
                  <a:schemeClr val="tx1"/>
                </a:solidFill>
                <a:effectLst/>
                <a:latin typeface="+mn-lt"/>
                <a:ea typeface="+mn-ea"/>
                <a:cs typeface="+mn-cs"/>
              </a:rPr>
              <a:t>  Have received and read the Community instructions on Sponsoring provided with the candidate’s application? </a:t>
            </a:r>
          </a:p>
          <a:p>
            <a:r>
              <a:rPr lang="en-US" sz="1200" kern="1200" dirty="0" smtClean="0">
                <a:solidFill>
                  <a:schemeClr val="tx1"/>
                </a:solidFill>
                <a:effectLst/>
                <a:latin typeface="+mn-lt"/>
                <a:ea typeface="+mn-ea"/>
                <a:cs typeface="+mn-cs"/>
              </a:rPr>
              <a:t>  Have you reviewed this form to ensure that the applicant’s information on the reverse is legible? </a:t>
            </a:r>
          </a:p>
          <a:p>
            <a:r>
              <a:rPr lang="en-US" sz="1200" kern="1200" dirty="0" smtClean="0">
                <a:solidFill>
                  <a:schemeClr val="tx1"/>
                </a:solidFill>
                <a:effectLst/>
                <a:latin typeface="+mn-lt"/>
                <a:ea typeface="+mn-ea"/>
                <a:cs typeface="+mn-cs"/>
              </a:rPr>
              <a:t>  Are you aware that the weekend cost for the Pilgrim must be paid by their Sponsor prior to their arrival for the Walk?</a:t>
            </a:r>
            <a:r>
              <a:rPr lang="en-US" dirty="0" smtClean="0">
                <a:effectLst/>
              </a:rPr>
              <a:t> </a:t>
            </a:r>
          </a:p>
          <a:p>
            <a:endParaRPr lang="en-US" dirty="0" smtClean="0">
              <a:effectLst/>
            </a:endParaRPr>
          </a:p>
          <a:p>
            <a:r>
              <a:rPr lang="en-US" dirty="0" smtClean="0">
                <a:effectLst/>
              </a:rPr>
              <a:t>The most difficult</a:t>
            </a:r>
            <a:r>
              <a:rPr lang="en-US" baseline="0" dirty="0" smtClean="0">
                <a:effectLst/>
              </a:rPr>
              <a:t> part of sponsorship may be in obtaining 8-12 personal agape letters.  The point where these are presented is critical to the overall feeling of the Weekend and should not be taken lightly.</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23</a:t>
            </a:fld>
            <a:endParaRPr lang="en-US"/>
          </a:p>
        </p:txBody>
      </p:sp>
    </p:spTree>
    <p:extLst>
      <p:ext uri="{BB962C8B-B14F-4D97-AF65-F5344CB8AC3E}">
        <p14:creationId xmlns:p14="http://schemas.microsoft.com/office/powerpoint/2010/main" val="1197523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our Community was established</a:t>
            </a:r>
            <a:r>
              <a:rPr lang="en-US" baseline="0" dirty="0" smtClean="0"/>
              <a:t> through the assistance of members of four other surrounding Communities.</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29</a:t>
            </a:fld>
            <a:endParaRPr lang="en-US"/>
          </a:p>
        </p:txBody>
      </p:sp>
    </p:spTree>
    <p:extLst>
      <p:ext uri="{BB962C8B-B14F-4D97-AF65-F5344CB8AC3E}">
        <p14:creationId xmlns:p14="http://schemas.microsoft.com/office/powerpoint/2010/main" val="1314457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Elections are held at the November Gathering.  As members of our Community you are eligible</a:t>
            </a:r>
            <a:r>
              <a:rPr lang="en-US" baseline="0" dirty="0" smtClean="0"/>
              <a:t> to vote.</a:t>
            </a:r>
            <a:endParaRPr lang="en-US" dirty="0"/>
          </a:p>
        </p:txBody>
      </p:sp>
      <p:sp>
        <p:nvSpPr>
          <p:cNvPr id="4" name="Slide Number Placeholder 3"/>
          <p:cNvSpPr>
            <a:spLocks noGrp="1"/>
          </p:cNvSpPr>
          <p:nvPr>
            <p:ph type="sldNum" sz="quarter" idx="10"/>
          </p:nvPr>
        </p:nvSpPr>
        <p:spPr/>
        <p:txBody>
          <a:bodyPr/>
          <a:lstStyle/>
          <a:p>
            <a:fld id="{76C20C8B-71C6-374E-9689-06B4FC4A69B9}" type="slidenum">
              <a:rPr lang="en-US" smtClean="0"/>
              <a:t>30</a:t>
            </a:fld>
            <a:endParaRPr lang="en-US"/>
          </a:p>
        </p:txBody>
      </p:sp>
    </p:spTree>
    <p:extLst>
      <p:ext uri="{BB962C8B-B14F-4D97-AF65-F5344CB8AC3E}">
        <p14:creationId xmlns:p14="http://schemas.microsoft.com/office/powerpoint/2010/main" val="560967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EAB0777-4C60-462E-A92C-CDAFD498799C}" type="datetimeFigureOut">
              <a:rPr lang="en-US" smtClean="0"/>
              <a:t>11/3/17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pic>
        <p:nvPicPr>
          <p:cNvPr id="7" name="Picture 6"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t>11/3/17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E6EB8-52AB-45EA-A660-3E1EBFA72987}" type="slidenum">
              <a:rPr lang="en-US" smtClean="0"/>
              <a:t>‹#›</a:t>
            </a:fld>
            <a:endParaRPr lang="en-US"/>
          </a:p>
        </p:txBody>
      </p:sp>
      <p:pic>
        <p:nvPicPr>
          <p:cNvPr id="10" name="Picture 9"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EAB0777-4C60-462E-A92C-CDAFD498799C}" type="datetimeFigureOut">
              <a:rPr lang="en-US" smtClean="0"/>
              <a:t>11/3/17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E6EB8-52AB-45EA-A660-3E1EBFA72987}" type="slidenum">
              <a:rPr lang="en-US" smtClean="0"/>
              <a:t>‹#›</a:t>
            </a:fld>
            <a:endParaRPr lang="en-US"/>
          </a:p>
        </p:txBody>
      </p:sp>
      <p:pic>
        <p:nvPicPr>
          <p:cNvPr id="6" name="Picture 5"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t>11/3/17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E6EB8-52AB-45EA-A660-3E1EBFA72987}" type="slidenum">
              <a:rPr lang="en-US" smtClean="0"/>
              <a:t>‹#›</a:t>
            </a:fld>
            <a:endParaRPr lang="en-US"/>
          </a:p>
        </p:txBody>
      </p:sp>
      <p:pic>
        <p:nvPicPr>
          <p:cNvPr id="5" name="Picture 4"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t>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9DE6EB8-52AB-45EA-A660-3E1EBFA72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11/3/17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t>Fourth Day Follow-Up</a:t>
            </a:r>
            <a:endParaRPr lang="en-US" sz="4800" dirty="0"/>
          </a:p>
        </p:txBody>
      </p:sp>
      <p:sp>
        <p:nvSpPr>
          <p:cNvPr id="3" name="Subtitle 2"/>
          <p:cNvSpPr>
            <a:spLocks noGrp="1"/>
          </p:cNvSpPr>
          <p:nvPr>
            <p:ph type="subTitle" idx="1"/>
          </p:nvPr>
        </p:nvSpPr>
        <p:spPr/>
        <p:txBody>
          <a:bodyPr/>
          <a:lstStyle/>
          <a:p>
            <a:r>
              <a:rPr lang="en-US" dirty="0" smtClean="0"/>
              <a:t>Fredericksburg Emmaus Community Information</a:t>
            </a:r>
            <a:endParaRPr lang="en-US" dirty="0"/>
          </a:p>
        </p:txBody>
      </p:sp>
      <p:sp>
        <p:nvSpPr>
          <p:cNvPr id="4" name="Rectangle 2"/>
          <p:cNvSpPr>
            <a:spLocks noChangeArrowheads="1"/>
          </p:cNvSpPr>
          <p:nvPr/>
        </p:nvSpPr>
        <p:spPr bwMode="auto">
          <a:xfrm>
            <a:off x="1396720" y="4220476"/>
            <a:ext cx="13356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TE_logo_final_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315" y="4266195"/>
            <a:ext cx="5878287" cy="13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29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Journey with Christ</a:t>
            </a:r>
            <a:endParaRPr lang="en-US" dirty="0"/>
          </a:p>
        </p:txBody>
      </p:sp>
      <p:sp>
        <p:nvSpPr>
          <p:cNvPr id="4" name="TextBox 3"/>
          <p:cNvSpPr txBox="1"/>
          <p:nvPr/>
        </p:nvSpPr>
        <p:spPr>
          <a:xfrm>
            <a:off x="853563" y="2231921"/>
            <a:ext cx="7513073" cy="2492990"/>
          </a:xfrm>
          <a:prstGeom prst="rect">
            <a:avLst/>
          </a:prstGeom>
          <a:noFill/>
        </p:spPr>
        <p:txBody>
          <a:bodyPr wrap="square" rtlCol="0">
            <a:spAutoFit/>
          </a:bodyPr>
          <a:lstStyle/>
          <a:p>
            <a:r>
              <a:rPr lang="en-US" sz="2600" dirty="0" smtClean="0"/>
              <a:t>     The Walk </a:t>
            </a:r>
            <a:r>
              <a:rPr lang="en-US" sz="2600" dirty="0"/>
              <a:t>to Emmaus is an experience of Christian spiritual renewal and formation that begins with a three-day short course in Christianity</a:t>
            </a:r>
            <a:r>
              <a:rPr lang="en-US" sz="2600" dirty="0" smtClean="0"/>
              <a:t>.  It </a:t>
            </a:r>
            <a:r>
              <a:rPr lang="en-US" sz="2600" dirty="0"/>
              <a:t>is an opportunity to meet Jesus Christ in a new way as God’s grace and love is revealed to you through other believers</a:t>
            </a:r>
            <a:r>
              <a:rPr lang="en-US" sz="2600" dirty="0" smtClean="0"/>
              <a:t>.  </a:t>
            </a:r>
            <a:r>
              <a:rPr lang="en-US" sz="2600" baseline="-25000" dirty="0" smtClean="0"/>
              <a:t>The Upper Room®</a:t>
            </a:r>
            <a:endParaRPr lang="en-US" sz="2600" baseline="-25000" dirty="0"/>
          </a:p>
        </p:txBody>
      </p:sp>
    </p:spTree>
    <p:extLst>
      <p:ext uri="{BB962C8B-B14F-4D97-AF65-F5344CB8AC3E}">
        <p14:creationId xmlns:p14="http://schemas.microsoft.com/office/powerpoint/2010/main" val="1073682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smtClean="0"/>
              <a:t>The Walk to Emmaus</a:t>
            </a:r>
            <a:endParaRPr lang="en-US" altLang="en-US" dirty="0"/>
          </a:p>
        </p:txBody>
      </p:sp>
      <p:sp>
        <p:nvSpPr>
          <p:cNvPr id="4099" name="Rectangle 3"/>
          <p:cNvSpPr>
            <a:spLocks noGrp="1" noChangeArrowheads="1"/>
          </p:cNvSpPr>
          <p:nvPr>
            <p:ph type="body" idx="1"/>
          </p:nvPr>
        </p:nvSpPr>
        <p:spPr/>
        <p:txBody>
          <a:bodyPr>
            <a:normAutofit/>
          </a:bodyPr>
          <a:lstStyle/>
          <a:p>
            <a:r>
              <a:rPr lang="en-US" altLang="en-US" dirty="0" smtClean="0"/>
              <a:t>The Walk to Emmaus is an </a:t>
            </a:r>
            <a:r>
              <a:rPr lang="en-US" altLang="en-US" b="1" u="sng" dirty="0" smtClean="0"/>
              <a:t>ecumenical</a:t>
            </a:r>
            <a:r>
              <a:rPr lang="en-US" altLang="en-US" dirty="0" smtClean="0"/>
              <a:t> program of The Upper Room® under the Discipleship Ministries of the United Methodist Church</a:t>
            </a:r>
          </a:p>
          <a:p>
            <a:pPr lvl="1"/>
            <a:r>
              <a:rPr lang="en-US" altLang="en-US" dirty="0" smtClean="0"/>
              <a:t>This is a copyrighted program of The Upper Room®</a:t>
            </a:r>
          </a:p>
          <a:p>
            <a:pPr lvl="1"/>
            <a:r>
              <a:rPr lang="en-US" altLang="en-US" dirty="0" smtClean="0"/>
              <a:t>Fredericksburg Emmaus is in covenant relationship with The Upper Room®</a:t>
            </a:r>
          </a:p>
          <a:p>
            <a:r>
              <a:rPr lang="en-US" altLang="en-US" dirty="0" smtClean="0"/>
              <a:t>This is a 3-phased program:  </a:t>
            </a:r>
          </a:p>
          <a:p>
            <a:pPr lvl="1"/>
            <a:r>
              <a:rPr lang="en-US" altLang="en-US" dirty="0" smtClean="0"/>
              <a:t>The Walk to Emmaus weekend</a:t>
            </a:r>
          </a:p>
          <a:p>
            <a:pPr lvl="1"/>
            <a:r>
              <a:rPr lang="en-US" altLang="en-US" dirty="0" smtClean="0"/>
              <a:t>Gatherings</a:t>
            </a:r>
          </a:p>
          <a:p>
            <a:pPr lvl="1"/>
            <a:r>
              <a:rPr lang="en-US" altLang="en-US" dirty="0" smtClean="0"/>
              <a:t>Reunion Groups </a:t>
            </a:r>
          </a:p>
          <a:p>
            <a:pPr lvl="1"/>
            <a:endParaRPr lang="en-US" altLang="en-US" dirty="0" smtClean="0"/>
          </a:p>
          <a:p>
            <a:pPr lvl="1"/>
            <a:endParaRPr lang="en-US" altLang="en-US" dirty="0" smtClean="0"/>
          </a:p>
          <a:p>
            <a:endParaRPr lang="en-US" altLang="en-US" dirty="0" smtClean="0"/>
          </a:p>
          <a:p>
            <a:endParaRPr lang="en-US" altLang="en-US" dirty="0"/>
          </a:p>
        </p:txBody>
      </p:sp>
    </p:spTree>
    <p:extLst>
      <p:ext uri="{BB962C8B-B14F-4D97-AF65-F5344CB8AC3E}">
        <p14:creationId xmlns:p14="http://schemas.microsoft.com/office/powerpoint/2010/main" val="467414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smtClean="0"/>
              <a:t>Spirit of Emmaus</a:t>
            </a:r>
            <a:endParaRPr lang="en-US" altLang="en-US"/>
          </a:p>
        </p:txBody>
      </p:sp>
      <p:sp>
        <p:nvSpPr>
          <p:cNvPr id="5123" name="Rectangle 3"/>
          <p:cNvSpPr>
            <a:spLocks noGrp="1" noChangeArrowheads="1"/>
          </p:cNvSpPr>
          <p:nvPr>
            <p:ph type="body" idx="1"/>
          </p:nvPr>
        </p:nvSpPr>
        <p:spPr/>
        <p:txBody>
          <a:bodyPr>
            <a:normAutofit fontScale="92500"/>
          </a:bodyPr>
          <a:lstStyle/>
          <a:p>
            <a:r>
              <a:rPr lang="en-US" altLang="en-US" dirty="0" smtClean="0"/>
              <a:t>The Upper Room® – The mission of Emmaus is to empower Leaders to be the hands and feet of Christ with a vision of Fourth Day Leaders Embodying Jesus Christ</a:t>
            </a:r>
            <a:endParaRPr lang="en-US" altLang="ja-JP" dirty="0" smtClean="0"/>
          </a:p>
          <a:p>
            <a:r>
              <a:rPr lang="en-US" altLang="en-US" dirty="0" smtClean="0"/>
              <a:t>Fredericksburg Emmaus Community (by-laws) – Inspire, challenge, and equip church members for Christian action, in their homes, churches, places of work, and the world community through the Emmaus experience</a:t>
            </a:r>
          </a:p>
          <a:p>
            <a:r>
              <a:rPr lang="en-US" altLang="en-US" dirty="0" smtClean="0"/>
              <a:t>The Spirit of the Walk is not a feeling; it is the presence of the Holy Spirit demonstrated through servanthood, humility, obedience, and creativity</a:t>
            </a:r>
            <a:endParaRPr lang="en-US" altLang="en-US" dirty="0"/>
          </a:p>
        </p:txBody>
      </p:sp>
    </p:spTree>
    <p:extLst>
      <p:ext uri="{BB962C8B-B14F-4D97-AF65-F5344CB8AC3E}">
        <p14:creationId xmlns:p14="http://schemas.microsoft.com/office/powerpoint/2010/main" val="438133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mtClean="0"/>
              <a:t>Spirit</a:t>
            </a:r>
            <a:endParaRPr lang="en-US" altLang="en-US"/>
          </a:p>
        </p:txBody>
      </p:sp>
      <p:sp>
        <p:nvSpPr>
          <p:cNvPr id="6147" name="Rectangle 3"/>
          <p:cNvSpPr>
            <a:spLocks noGrp="1" noChangeArrowheads="1"/>
          </p:cNvSpPr>
          <p:nvPr>
            <p:ph type="body" idx="1"/>
          </p:nvPr>
        </p:nvSpPr>
        <p:spPr/>
        <p:txBody>
          <a:bodyPr/>
          <a:lstStyle/>
          <a:p>
            <a:r>
              <a:rPr lang="en-US" altLang="en-US" dirty="0" smtClean="0"/>
              <a:t>We are guided by the Holy Spirit</a:t>
            </a:r>
          </a:p>
          <a:p>
            <a:r>
              <a:rPr lang="en-US" altLang="en-US" dirty="0" smtClean="0"/>
              <a:t>We serve in humility, generosity, and obedience</a:t>
            </a:r>
          </a:p>
          <a:p>
            <a:r>
              <a:rPr lang="en-US" altLang="en-US" dirty="0" smtClean="0"/>
              <a:t>We use the fruits of the Spirit as examples for ourselves</a:t>
            </a:r>
          </a:p>
        </p:txBody>
      </p:sp>
    </p:spTree>
    <p:extLst>
      <p:ext uri="{BB962C8B-B14F-4D97-AF65-F5344CB8AC3E}">
        <p14:creationId xmlns:p14="http://schemas.microsoft.com/office/powerpoint/2010/main" val="2143002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altLang="en-US" dirty="0" smtClean="0"/>
              <a:t>Walk Weekend</a:t>
            </a:r>
            <a:endParaRPr lang="en-US" altLang="en-US" dirty="0"/>
          </a:p>
        </p:txBody>
      </p:sp>
      <p:sp>
        <p:nvSpPr>
          <p:cNvPr id="12291" name="Rectangle 3"/>
          <p:cNvSpPr>
            <a:spLocks noGrp="1" noChangeArrowheads="1"/>
          </p:cNvSpPr>
          <p:nvPr>
            <p:ph type="body" idx="1"/>
          </p:nvPr>
        </p:nvSpPr>
        <p:spPr/>
        <p:txBody>
          <a:bodyPr/>
          <a:lstStyle/>
          <a:p>
            <a:r>
              <a:rPr lang="en-US" altLang="en-US" dirty="0" smtClean="0"/>
              <a:t>Day 1 (Friday) is a proclamation and call.  It is an invitation to the love of God</a:t>
            </a:r>
          </a:p>
          <a:p>
            <a:r>
              <a:rPr lang="en-US" altLang="en-US" dirty="0" smtClean="0"/>
              <a:t>Day 2 (Saturday) focuses on our conversion and response.  It is here that we begin to understand the Grace of God given through Jesus Christ </a:t>
            </a:r>
          </a:p>
          <a:p>
            <a:r>
              <a:rPr lang="en-US" altLang="en-US" dirty="0" smtClean="0"/>
              <a:t>Day 3 (Sunday) is the consecration and explanation of the Christian mission.  We learn about the fellowship of the Holy Spirit</a:t>
            </a:r>
            <a:endParaRPr lang="en-US" altLang="en-US" dirty="0"/>
          </a:p>
        </p:txBody>
      </p:sp>
    </p:spTree>
    <p:extLst>
      <p:ext uri="{BB962C8B-B14F-4D97-AF65-F5344CB8AC3E}">
        <p14:creationId xmlns:p14="http://schemas.microsoft.com/office/powerpoint/2010/main" val="11603926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dirty="0" smtClean="0"/>
              <a:t>Leadership</a:t>
            </a:r>
            <a:endParaRPr lang="en-US" altLang="en-US" dirty="0"/>
          </a:p>
        </p:txBody>
      </p:sp>
      <p:sp>
        <p:nvSpPr>
          <p:cNvPr id="7171" name="Rectangle 3"/>
          <p:cNvSpPr>
            <a:spLocks noGrp="1" noChangeArrowheads="1"/>
          </p:cNvSpPr>
          <p:nvPr>
            <p:ph type="body" idx="1"/>
          </p:nvPr>
        </p:nvSpPr>
        <p:spPr/>
        <p:txBody>
          <a:bodyPr>
            <a:normAutofit/>
          </a:bodyPr>
          <a:lstStyle/>
          <a:p>
            <a:r>
              <a:rPr lang="en-US" altLang="en-US" dirty="0" smtClean="0"/>
              <a:t>Fredericksburg Emmaus Community Leadership</a:t>
            </a:r>
          </a:p>
          <a:p>
            <a:pPr lvl="1"/>
            <a:r>
              <a:rPr lang="en-US" altLang="en-US" dirty="0" smtClean="0"/>
              <a:t>Community Lay Director (CLD)</a:t>
            </a:r>
          </a:p>
          <a:p>
            <a:pPr lvl="2"/>
            <a:r>
              <a:rPr lang="en-US" altLang="en-US" dirty="0" smtClean="0"/>
              <a:t>Elected lay leader of the Board of Directors</a:t>
            </a:r>
          </a:p>
          <a:p>
            <a:pPr lvl="2"/>
            <a:r>
              <a:rPr lang="en-US" altLang="en-US" dirty="0" smtClean="0"/>
              <a:t>Spokesperson of the Board of Directors</a:t>
            </a:r>
          </a:p>
          <a:p>
            <a:pPr lvl="2"/>
            <a:r>
              <a:rPr lang="en-US" altLang="en-US" dirty="0" smtClean="0"/>
              <a:t>Spokesperson for the Fredericksburg Emmaus Community</a:t>
            </a:r>
          </a:p>
          <a:p>
            <a:pPr lvl="1"/>
            <a:r>
              <a:rPr lang="en-US" altLang="en-US" dirty="0" smtClean="0"/>
              <a:t>Community Spiritual Director (CSD)</a:t>
            </a:r>
          </a:p>
          <a:p>
            <a:pPr lvl="2"/>
            <a:r>
              <a:rPr lang="en-US" altLang="en-US" dirty="0" smtClean="0"/>
              <a:t>Elected lead pastor for the Fredericksburg Emmaus Community</a:t>
            </a:r>
          </a:p>
        </p:txBody>
      </p:sp>
    </p:spTree>
    <p:extLst>
      <p:ext uri="{BB962C8B-B14F-4D97-AF65-F5344CB8AC3E}">
        <p14:creationId xmlns:p14="http://schemas.microsoft.com/office/powerpoint/2010/main" val="1999597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Leadership (</a:t>
            </a:r>
            <a:r>
              <a:rPr lang="en-US" altLang="en-US" dirty="0" err="1" smtClean="0"/>
              <a:t>cont</a:t>
            </a:r>
            <a:r>
              <a:rPr lang="en-US" altLang="en-US" dirty="0" smtClean="0"/>
              <a:t>)</a:t>
            </a:r>
            <a:endParaRPr lang="en-US" altLang="en-US" dirty="0"/>
          </a:p>
        </p:txBody>
      </p:sp>
      <p:sp>
        <p:nvSpPr>
          <p:cNvPr id="8195" name="Rectangle 3"/>
          <p:cNvSpPr>
            <a:spLocks noGrp="1" noChangeArrowheads="1"/>
          </p:cNvSpPr>
          <p:nvPr>
            <p:ph type="body" idx="1"/>
          </p:nvPr>
        </p:nvSpPr>
        <p:spPr/>
        <p:txBody>
          <a:bodyPr>
            <a:normAutofit/>
          </a:bodyPr>
          <a:lstStyle/>
          <a:p>
            <a:r>
              <a:rPr lang="en-US" altLang="en-US" dirty="0" smtClean="0"/>
              <a:t>Weekend Leadership</a:t>
            </a:r>
          </a:p>
          <a:p>
            <a:pPr lvl="1"/>
            <a:r>
              <a:rPr lang="en-US" altLang="en-US" dirty="0" smtClean="0"/>
              <a:t>Weekend </a:t>
            </a:r>
            <a:r>
              <a:rPr lang="en-US" altLang="en-US" dirty="0"/>
              <a:t>Lay Director (WLD):  Lay leader </a:t>
            </a:r>
            <a:r>
              <a:rPr lang="en-US" altLang="en-US" dirty="0" smtClean="0"/>
              <a:t>for the </a:t>
            </a:r>
            <a:r>
              <a:rPr lang="en-US" altLang="en-US" dirty="0"/>
              <a:t>walk weekend</a:t>
            </a:r>
          </a:p>
          <a:p>
            <a:pPr lvl="1"/>
            <a:r>
              <a:rPr lang="en-US" altLang="en-US" dirty="0" smtClean="0"/>
              <a:t>Weekend </a:t>
            </a:r>
            <a:r>
              <a:rPr lang="en-US" altLang="en-US" dirty="0"/>
              <a:t>Spiritual Director (</a:t>
            </a:r>
            <a:r>
              <a:rPr lang="en-US" altLang="en-US" dirty="0" smtClean="0"/>
              <a:t>WSD):  </a:t>
            </a:r>
            <a:r>
              <a:rPr lang="en-US" altLang="en-US" dirty="0"/>
              <a:t>Lead Spiritual Director for the walk weekend</a:t>
            </a:r>
          </a:p>
          <a:p>
            <a:pPr lvl="1"/>
            <a:r>
              <a:rPr lang="en-US" altLang="en-US" dirty="0" smtClean="0"/>
              <a:t>Assistant </a:t>
            </a:r>
            <a:r>
              <a:rPr lang="en-US" altLang="en-US" dirty="0"/>
              <a:t>Lay Director (ALD):  </a:t>
            </a:r>
            <a:r>
              <a:rPr lang="en-US" altLang="en-US" dirty="0" smtClean="0"/>
              <a:t>Supports </a:t>
            </a:r>
            <a:r>
              <a:rPr lang="en-US" altLang="en-US" dirty="0"/>
              <a:t>the WLD during the walk weekend (</a:t>
            </a:r>
            <a:r>
              <a:rPr lang="en-US" altLang="en-US" dirty="0" smtClean="0"/>
              <a:t>maintains </a:t>
            </a:r>
            <a:r>
              <a:rPr lang="en-US" altLang="en-US" dirty="0"/>
              <a:t>the schedule)</a:t>
            </a:r>
          </a:p>
          <a:p>
            <a:pPr lvl="1"/>
            <a:r>
              <a:rPr lang="en-US" altLang="en-US" dirty="0" smtClean="0"/>
              <a:t>Assistant </a:t>
            </a:r>
            <a:r>
              <a:rPr lang="en-US" altLang="en-US" dirty="0"/>
              <a:t>Spiritual Director (ASD):  </a:t>
            </a:r>
            <a:r>
              <a:rPr lang="en-US" altLang="en-US" dirty="0" smtClean="0"/>
              <a:t>Supports </a:t>
            </a:r>
            <a:r>
              <a:rPr lang="en-US" altLang="en-US" dirty="0"/>
              <a:t>the WSD during the walk weekend</a:t>
            </a:r>
          </a:p>
        </p:txBody>
      </p:sp>
    </p:spTree>
    <p:extLst>
      <p:ext uri="{BB962C8B-B14F-4D97-AF65-F5344CB8AC3E}">
        <p14:creationId xmlns:p14="http://schemas.microsoft.com/office/powerpoint/2010/main" val="1259758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Events</a:t>
            </a:r>
            <a:endParaRPr lang="en-US" dirty="0"/>
          </a:p>
        </p:txBody>
      </p:sp>
      <p:sp>
        <p:nvSpPr>
          <p:cNvPr id="3" name="Content Placeholder 2"/>
          <p:cNvSpPr>
            <a:spLocks noGrp="1"/>
          </p:cNvSpPr>
          <p:nvPr>
            <p:ph idx="1"/>
          </p:nvPr>
        </p:nvSpPr>
        <p:spPr/>
        <p:txBody>
          <a:bodyPr/>
          <a:lstStyle/>
          <a:p>
            <a:r>
              <a:rPr lang="en-US" dirty="0" smtClean="0"/>
              <a:t>Sponsor’s Hour </a:t>
            </a:r>
            <a:r>
              <a:rPr lang="mr-IN" dirty="0" smtClean="0"/>
              <a:t>–</a:t>
            </a:r>
            <a:r>
              <a:rPr lang="en-US" dirty="0" smtClean="0"/>
              <a:t> prayer service for Sponsors on Thursday evening</a:t>
            </a:r>
          </a:p>
          <a:p>
            <a:r>
              <a:rPr lang="en-US" dirty="0" smtClean="0"/>
              <a:t>Dying Moments </a:t>
            </a:r>
            <a:r>
              <a:rPr lang="mr-IN" dirty="0" smtClean="0"/>
              <a:t>–</a:t>
            </a:r>
            <a:r>
              <a:rPr lang="en-US" dirty="0" smtClean="0"/>
              <a:t> that moment when you died to self and recognized the power of the Grace and forgiveness of God</a:t>
            </a:r>
          </a:p>
          <a:p>
            <a:r>
              <a:rPr lang="en-US" dirty="0" smtClean="0"/>
              <a:t>Candlelight </a:t>
            </a:r>
            <a:r>
              <a:rPr lang="mr-IN" dirty="0" smtClean="0"/>
              <a:t>–</a:t>
            </a:r>
            <a:r>
              <a:rPr lang="en-US" dirty="0" smtClean="0"/>
              <a:t> prayer service and agape on Saturday night</a:t>
            </a:r>
          </a:p>
          <a:p>
            <a:r>
              <a:rPr lang="en-US" dirty="0" smtClean="0"/>
              <a:t>Mañanitas </a:t>
            </a:r>
            <a:r>
              <a:rPr lang="mr-IN" dirty="0" smtClean="0"/>
              <a:t>–</a:t>
            </a:r>
            <a:r>
              <a:rPr lang="en-US" dirty="0" smtClean="0"/>
              <a:t> the colorful expression of agape on Sunday morning</a:t>
            </a:r>
          </a:p>
          <a:p>
            <a:r>
              <a:rPr lang="en-US" dirty="0" smtClean="0"/>
              <a:t>Closing </a:t>
            </a:r>
            <a:r>
              <a:rPr lang="mr-IN" dirty="0" smtClean="0"/>
              <a:t>–</a:t>
            </a:r>
            <a:r>
              <a:rPr lang="en-US" dirty="0" smtClean="0"/>
              <a:t> Sunday celebration and testimonies</a:t>
            </a:r>
          </a:p>
          <a:p>
            <a:endParaRPr lang="en-US" dirty="0"/>
          </a:p>
        </p:txBody>
      </p:sp>
    </p:spTree>
    <p:extLst>
      <p:ext uri="{BB962C8B-B14F-4D97-AF65-F5344CB8AC3E}">
        <p14:creationId xmlns:p14="http://schemas.microsoft.com/office/powerpoint/2010/main" val="17861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De </a:t>
            </a:r>
            <a:r>
              <a:rPr lang="en-US" altLang="en-US" dirty="0" err="1" smtClean="0"/>
              <a:t>Colores</a:t>
            </a:r>
            <a:endParaRPr lang="en-US" altLang="en-US" dirty="0"/>
          </a:p>
        </p:txBody>
      </p:sp>
      <p:sp>
        <p:nvSpPr>
          <p:cNvPr id="9219" name="Rectangle 3"/>
          <p:cNvSpPr>
            <a:spLocks noGrp="1" noChangeArrowheads="1"/>
          </p:cNvSpPr>
          <p:nvPr>
            <p:ph type="body" idx="1"/>
          </p:nvPr>
        </p:nvSpPr>
        <p:spPr/>
        <p:txBody>
          <a:bodyPr/>
          <a:lstStyle/>
          <a:p>
            <a:r>
              <a:rPr lang="en-US" altLang="en-US" dirty="0" smtClean="0"/>
              <a:t>“Of the Colors”</a:t>
            </a:r>
          </a:p>
          <a:p>
            <a:r>
              <a:rPr lang="en-US" altLang="en-US" dirty="0" smtClean="0"/>
              <a:t>Traditional Spanish language folk song used by  Emmaus, Cursillo, Great Banquet, Chrysalis, </a:t>
            </a:r>
            <a:r>
              <a:rPr lang="en-US" altLang="en-US" dirty="0" err="1" smtClean="0"/>
              <a:t>Tres</a:t>
            </a:r>
            <a:r>
              <a:rPr lang="en-US" altLang="en-US" dirty="0" smtClean="0"/>
              <a:t> Dias, and Kairos</a:t>
            </a:r>
          </a:p>
          <a:p>
            <a:r>
              <a:rPr lang="en-US" altLang="en-US" dirty="0" smtClean="0"/>
              <a:t>The lyrics depict an expression of </a:t>
            </a:r>
          </a:p>
          <a:p>
            <a:pPr lvl="1"/>
            <a:r>
              <a:rPr lang="en-US" altLang="en-US" dirty="0" smtClean="0"/>
              <a:t>Joy, and a </a:t>
            </a:r>
          </a:p>
          <a:p>
            <a:pPr lvl="1"/>
            <a:r>
              <a:rPr lang="en-US" altLang="en-US" dirty="0" smtClean="0"/>
              <a:t>Celebration of all creation with its many bright colors</a:t>
            </a:r>
          </a:p>
          <a:p>
            <a:endParaRPr lang="en-US" altLang="en-US" dirty="0"/>
          </a:p>
        </p:txBody>
      </p:sp>
    </p:spTree>
    <p:extLst>
      <p:ext uri="{BB962C8B-B14F-4D97-AF65-F5344CB8AC3E}">
        <p14:creationId xmlns:p14="http://schemas.microsoft.com/office/powerpoint/2010/main" val="721531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altLang="en-US" dirty="0" smtClean="0"/>
              <a:t>Preparation for the Walk</a:t>
            </a:r>
            <a:endParaRPr lang="en-US" altLang="en-US" dirty="0"/>
          </a:p>
        </p:txBody>
      </p:sp>
      <p:sp>
        <p:nvSpPr>
          <p:cNvPr id="11267" name="Rectangle 3"/>
          <p:cNvSpPr>
            <a:spLocks noGrp="1" noChangeArrowheads="1"/>
          </p:cNvSpPr>
          <p:nvPr>
            <p:ph type="body" idx="1"/>
          </p:nvPr>
        </p:nvSpPr>
        <p:spPr/>
        <p:txBody>
          <a:bodyPr/>
          <a:lstStyle/>
          <a:p>
            <a:r>
              <a:rPr lang="en-US" altLang="en-US" dirty="0" smtClean="0"/>
              <a:t>The Weekend Lay Director and Weekend Spiritual Director are selected by the Board of Directors about one year in advance</a:t>
            </a:r>
          </a:p>
          <a:p>
            <a:r>
              <a:rPr lang="en-US" altLang="en-US" dirty="0" smtClean="0"/>
              <a:t>Conference (Talk) Room Team:  </a:t>
            </a:r>
            <a:r>
              <a:rPr lang="en-US" altLang="en-US" dirty="0"/>
              <a:t>Directly serves the </a:t>
            </a:r>
            <a:r>
              <a:rPr lang="en-US" altLang="en-US" dirty="0" smtClean="0"/>
              <a:t>Pilgrims </a:t>
            </a:r>
            <a:r>
              <a:rPr lang="en-US" altLang="en-US" dirty="0"/>
              <a:t>during the weekend.  Spends 10-12 weeks </a:t>
            </a:r>
            <a:r>
              <a:rPr lang="en-US" altLang="en-US" dirty="0" smtClean="0"/>
              <a:t>in preparation</a:t>
            </a:r>
          </a:p>
          <a:p>
            <a:r>
              <a:rPr lang="en-US" altLang="en-US" dirty="0" smtClean="0"/>
              <a:t>Servant Team:  Meets the physical and logistical needs of the weekend.   Spends six (6) weeks in preparation</a:t>
            </a:r>
          </a:p>
          <a:p>
            <a:endParaRPr lang="en-US" altLang="en-US" dirty="0" smtClean="0"/>
          </a:p>
        </p:txBody>
      </p:sp>
    </p:spTree>
    <p:extLst>
      <p:ext uri="{BB962C8B-B14F-4D97-AF65-F5344CB8AC3E}">
        <p14:creationId xmlns:p14="http://schemas.microsoft.com/office/powerpoint/2010/main" val="1281122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altLang="en-US" dirty="0" smtClean="0"/>
              <a:t>Behind the Scenes</a:t>
            </a:r>
            <a:endParaRPr lang="en-US" altLang="en-US" dirty="0"/>
          </a:p>
        </p:txBody>
      </p:sp>
      <p:sp>
        <p:nvSpPr>
          <p:cNvPr id="13315" name="Rectangle 3"/>
          <p:cNvSpPr>
            <a:spLocks noGrp="1" noChangeArrowheads="1"/>
          </p:cNvSpPr>
          <p:nvPr>
            <p:ph type="body" idx="1"/>
          </p:nvPr>
        </p:nvSpPr>
        <p:spPr/>
        <p:txBody>
          <a:bodyPr>
            <a:normAutofit/>
          </a:bodyPr>
          <a:lstStyle/>
          <a:p>
            <a:r>
              <a:rPr lang="en-US" altLang="en-US" dirty="0" smtClean="0"/>
              <a:t>Team Breakfast, prayer, set up, and Communion</a:t>
            </a:r>
          </a:p>
          <a:p>
            <a:r>
              <a:rPr lang="en-US" altLang="en-US" dirty="0" smtClean="0"/>
              <a:t>Sponsor’s Hour </a:t>
            </a:r>
          </a:p>
          <a:p>
            <a:r>
              <a:rPr lang="en-US" altLang="en-US" dirty="0" smtClean="0"/>
              <a:t>72-Hour Prayer Vigil</a:t>
            </a:r>
          </a:p>
          <a:p>
            <a:r>
              <a:rPr lang="en-US" altLang="en-US" dirty="0" smtClean="0"/>
              <a:t>Prayer partners</a:t>
            </a:r>
          </a:p>
          <a:p>
            <a:r>
              <a:rPr lang="en-US" altLang="en-US" dirty="0" smtClean="0"/>
              <a:t>Community members &amp; servant team make beds, take out trash, clean up, serve meals, and run errands  </a:t>
            </a:r>
          </a:p>
          <a:p>
            <a:endParaRPr lang="en-US" altLang="en-US" dirty="0" smtClean="0"/>
          </a:p>
        </p:txBody>
      </p:sp>
    </p:spTree>
    <p:extLst>
      <p:ext uri="{BB962C8B-B14F-4D97-AF65-F5344CB8AC3E}">
        <p14:creationId xmlns:p14="http://schemas.microsoft.com/office/powerpoint/2010/main" val="1419463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t>Behind the Scenes (cont)</a:t>
            </a:r>
            <a:endParaRPr lang="en-US" altLang="en-US" dirty="0"/>
          </a:p>
        </p:txBody>
      </p:sp>
      <p:sp>
        <p:nvSpPr>
          <p:cNvPr id="14339" name="Rectangle 3"/>
          <p:cNvSpPr>
            <a:spLocks noGrp="1" noChangeArrowheads="1"/>
          </p:cNvSpPr>
          <p:nvPr>
            <p:ph type="body" idx="1"/>
          </p:nvPr>
        </p:nvSpPr>
        <p:spPr/>
        <p:txBody>
          <a:bodyPr>
            <a:normAutofit/>
          </a:bodyPr>
          <a:lstStyle/>
          <a:p>
            <a:r>
              <a:rPr lang="en-US" altLang="en-US" dirty="0" smtClean="0"/>
              <a:t>Agape</a:t>
            </a:r>
          </a:p>
          <a:p>
            <a:r>
              <a:rPr lang="en-US" altLang="en-US" dirty="0" smtClean="0"/>
              <a:t>Community volunteers continue to serve</a:t>
            </a:r>
          </a:p>
          <a:p>
            <a:r>
              <a:rPr lang="en-US" altLang="en-US" dirty="0" smtClean="0"/>
              <a:t>Candlelight</a:t>
            </a:r>
          </a:p>
          <a:p>
            <a:r>
              <a:rPr lang="en-US" altLang="en-US" dirty="0" smtClean="0"/>
              <a:t>Saturday night Chapel</a:t>
            </a:r>
          </a:p>
          <a:p>
            <a:r>
              <a:rPr lang="en-US" altLang="en-US" dirty="0" smtClean="0"/>
              <a:t>Mañanitas</a:t>
            </a:r>
          </a:p>
          <a:p>
            <a:r>
              <a:rPr lang="en-US" altLang="en-US" dirty="0" smtClean="0"/>
              <a:t>Closing</a:t>
            </a:r>
            <a:endParaRPr lang="en-US" altLang="en-US" dirty="0"/>
          </a:p>
        </p:txBody>
      </p:sp>
    </p:spTree>
    <p:extLst>
      <p:ext uri="{BB962C8B-B14F-4D97-AF65-F5344CB8AC3E}">
        <p14:creationId xmlns:p14="http://schemas.microsoft.com/office/powerpoint/2010/main" val="525646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What’s Next Personally</a:t>
            </a:r>
            <a:endParaRPr lang="en-US" altLang="en-US" dirty="0"/>
          </a:p>
        </p:txBody>
      </p:sp>
      <p:sp>
        <p:nvSpPr>
          <p:cNvPr id="15363" name="Rectangle 3"/>
          <p:cNvSpPr>
            <a:spLocks noGrp="1" noChangeArrowheads="1"/>
          </p:cNvSpPr>
          <p:nvPr>
            <p:ph type="body" idx="1"/>
          </p:nvPr>
        </p:nvSpPr>
        <p:spPr/>
        <p:txBody>
          <a:bodyPr>
            <a:normAutofit/>
          </a:bodyPr>
          <a:lstStyle/>
          <a:p>
            <a:r>
              <a:rPr lang="en-US" altLang="en-US" dirty="0" smtClean="0"/>
              <a:t>Home church:  Return to your home church; </a:t>
            </a:r>
          </a:p>
          <a:p>
            <a:pPr lvl="1"/>
            <a:r>
              <a:rPr lang="en-US" altLang="en-US" dirty="0" smtClean="0"/>
              <a:t>Discuss the weekend’s impact with your pastor,</a:t>
            </a:r>
          </a:p>
          <a:p>
            <a:pPr lvl="1"/>
            <a:r>
              <a:rPr lang="en-US" altLang="en-US" dirty="0" smtClean="0"/>
              <a:t>Seek ways to serve in your local church</a:t>
            </a:r>
          </a:p>
          <a:p>
            <a:r>
              <a:rPr lang="en-US" altLang="en-US" dirty="0" smtClean="0"/>
              <a:t>Gatherings:  Renew your spirit by attending the Community monthly gatherings</a:t>
            </a:r>
          </a:p>
          <a:p>
            <a:r>
              <a:rPr lang="en-US" altLang="en-US" dirty="0" smtClean="0"/>
              <a:t>Reunion Groups:  Remain accountable to trusted brothers and sisters as you grow in your piety (heart), study (mind), and action (hands and feet)</a:t>
            </a:r>
          </a:p>
          <a:p>
            <a:r>
              <a:rPr lang="en-US" altLang="en-US" dirty="0" smtClean="0"/>
              <a:t>The Walk weekend is only the beginning</a:t>
            </a:r>
          </a:p>
        </p:txBody>
      </p:sp>
    </p:spTree>
    <p:extLst>
      <p:ext uri="{BB962C8B-B14F-4D97-AF65-F5344CB8AC3E}">
        <p14:creationId xmlns:p14="http://schemas.microsoft.com/office/powerpoint/2010/main" val="1947645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What’s Next Communally</a:t>
            </a:r>
            <a:endParaRPr lang="en-US" altLang="en-US" dirty="0"/>
          </a:p>
        </p:txBody>
      </p:sp>
      <p:sp>
        <p:nvSpPr>
          <p:cNvPr id="16387" name="Rectangle 3"/>
          <p:cNvSpPr>
            <a:spLocks noGrp="1" noChangeArrowheads="1"/>
          </p:cNvSpPr>
          <p:nvPr>
            <p:ph type="body" idx="1"/>
          </p:nvPr>
        </p:nvSpPr>
        <p:spPr/>
        <p:txBody>
          <a:bodyPr>
            <a:normAutofit/>
          </a:bodyPr>
          <a:lstStyle/>
          <a:p>
            <a:r>
              <a:rPr lang="en-US" altLang="en-US" dirty="0" smtClean="0"/>
              <a:t>Pray:  The community welcomes your prayers all the time and lifts up your prayer requests</a:t>
            </a:r>
          </a:p>
          <a:p>
            <a:r>
              <a:rPr lang="en-US" altLang="en-US" dirty="0" smtClean="0"/>
              <a:t>Volunteer:  There are many opportunities in the Community and on walks</a:t>
            </a:r>
          </a:p>
          <a:p>
            <a:r>
              <a:rPr lang="en-US" altLang="en-US" dirty="0" smtClean="0"/>
              <a:t>Serve: Teaming, volunteer, attend walk weekend events</a:t>
            </a:r>
          </a:p>
          <a:p>
            <a:r>
              <a:rPr lang="en-US" altLang="en-US" dirty="0" smtClean="0"/>
              <a:t>Sponsor: Invite other people to  experience the Walk to Emmaus</a:t>
            </a:r>
            <a:endParaRPr lang="en-US" altLang="en-US" dirty="0"/>
          </a:p>
        </p:txBody>
      </p:sp>
    </p:spTree>
    <p:extLst>
      <p:ext uri="{BB962C8B-B14F-4D97-AF65-F5344CB8AC3E}">
        <p14:creationId xmlns:p14="http://schemas.microsoft.com/office/powerpoint/2010/main" val="21266414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t>Team Selection</a:t>
            </a:r>
            <a:endParaRPr lang="en-US" altLang="en-US"/>
          </a:p>
        </p:txBody>
      </p:sp>
      <p:sp>
        <p:nvSpPr>
          <p:cNvPr id="19459" name="Rectangle 3"/>
          <p:cNvSpPr>
            <a:spLocks noGrp="1" noChangeArrowheads="1"/>
          </p:cNvSpPr>
          <p:nvPr>
            <p:ph type="body" idx="1"/>
          </p:nvPr>
        </p:nvSpPr>
        <p:spPr/>
        <p:txBody>
          <a:bodyPr/>
          <a:lstStyle/>
          <a:p>
            <a:r>
              <a:rPr lang="en-US" altLang="en-US" dirty="0" smtClean="0"/>
              <a:t>Team Selection Committee</a:t>
            </a:r>
          </a:p>
          <a:p>
            <a:r>
              <a:rPr lang="en-US" altLang="en-US" dirty="0" smtClean="0"/>
              <a:t>Follows an established process</a:t>
            </a:r>
          </a:p>
          <a:p>
            <a:r>
              <a:rPr lang="en-US" altLang="en-US" dirty="0" smtClean="0"/>
              <a:t>Candidates are prayerfully chosen</a:t>
            </a:r>
          </a:p>
        </p:txBody>
      </p:sp>
    </p:spTree>
    <p:extLst>
      <p:ext uri="{BB962C8B-B14F-4D97-AF65-F5344CB8AC3E}">
        <p14:creationId xmlns:p14="http://schemas.microsoft.com/office/powerpoint/2010/main" val="13297625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Team Selection</a:t>
            </a:r>
            <a:endParaRPr lang="en-US" altLang="en-US"/>
          </a:p>
        </p:txBody>
      </p:sp>
      <p:sp>
        <p:nvSpPr>
          <p:cNvPr id="20483" name="Rectangle 3"/>
          <p:cNvSpPr>
            <a:spLocks noGrp="1" noChangeArrowheads="1"/>
          </p:cNvSpPr>
          <p:nvPr>
            <p:ph type="body" idx="1"/>
          </p:nvPr>
        </p:nvSpPr>
        <p:spPr/>
        <p:txBody>
          <a:bodyPr/>
          <a:lstStyle/>
          <a:p>
            <a:r>
              <a:rPr lang="en-US" altLang="en-US" dirty="0" smtClean="0"/>
              <a:t>Progressive Servanthood</a:t>
            </a:r>
          </a:p>
          <a:p>
            <a:pPr lvl="1"/>
            <a:r>
              <a:rPr lang="en-US" altLang="en-US" dirty="0" smtClean="0"/>
              <a:t>Servant &gt; assistant table leader &gt;   table leader &gt; assistant lay director (2) &gt; weekend lay director &gt; servant	</a:t>
            </a:r>
          </a:p>
          <a:p>
            <a:pPr lvl="1"/>
            <a:r>
              <a:rPr lang="en-US" altLang="en-US" dirty="0" smtClean="0"/>
              <a:t>Music Team – (Only Requires Servant)</a:t>
            </a:r>
          </a:p>
          <a:p>
            <a:pPr lvl="1"/>
            <a:r>
              <a:rPr lang="en-US" altLang="en-US" dirty="0" smtClean="0"/>
              <a:t>Not every position is right for everyone</a:t>
            </a:r>
          </a:p>
          <a:p>
            <a:r>
              <a:rPr lang="en-US" altLang="en-US" dirty="0" smtClean="0"/>
              <a:t>Begins and ends with anonymous servanthood</a:t>
            </a:r>
            <a:endParaRPr lang="en-US" altLang="en-US" dirty="0"/>
          </a:p>
        </p:txBody>
      </p:sp>
    </p:spTree>
    <p:extLst>
      <p:ext uri="{BB962C8B-B14F-4D97-AF65-F5344CB8AC3E}">
        <p14:creationId xmlns:p14="http://schemas.microsoft.com/office/powerpoint/2010/main" val="457031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t>Team Selection</a:t>
            </a:r>
            <a:endParaRPr lang="en-US" altLang="en-US"/>
          </a:p>
        </p:txBody>
      </p:sp>
      <p:sp>
        <p:nvSpPr>
          <p:cNvPr id="21507" name="Rectangle 3"/>
          <p:cNvSpPr>
            <a:spLocks noGrp="1" noChangeArrowheads="1"/>
          </p:cNvSpPr>
          <p:nvPr>
            <p:ph type="body" idx="1"/>
          </p:nvPr>
        </p:nvSpPr>
        <p:spPr/>
        <p:txBody>
          <a:bodyPr/>
          <a:lstStyle/>
          <a:p>
            <a:r>
              <a:rPr lang="en-US" altLang="en-US" dirty="0" smtClean="0"/>
              <a:t>Submit an application</a:t>
            </a:r>
          </a:p>
          <a:p>
            <a:pPr lvl="1"/>
            <a:r>
              <a:rPr lang="en-US" altLang="en-US" dirty="0" smtClean="0"/>
              <a:t>Signed by your senior pastor</a:t>
            </a:r>
          </a:p>
          <a:p>
            <a:pPr lvl="1"/>
            <a:r>
              <a:rPr lang="en-US" altLang="en-US" dirty="0" smtClean="0"/>
              <a:t>Application is good for two years</a:t>
            </a:r>
          </a:p>
          <a:p>
            <a:r>
              <a:rPr lang="en-US" altLang="en-US" dirty="0" smtClean="0"/>
              <a:t>Not everyone who applies is chosen</a:t>
            </a:r>
          </a:p>
          <a:p>
            <a:r>
              <a:rPr lang="en-US" altLang="en-US" dirty="0" smtClean="0"/>
              <a:t>Submission means accepting whatever role is assigned</a:t>
            </a:r>
          </a:p>
          <a:p>
            <a:r>
              <a:rPr lang="en-US" altLang="en-US" dirty="0" smtClean="0"/>
              <a:t>Teaming Cost is $200</a:t>
            </a:r>
          </a:p>
        </p:txBody>
      </p:sp>
    </p:spTree>
    <p:extLst>
      <p:ext uri="{BB962C8B-B14F-4D97-AF65-F5344CB8AC3E}">
        <p14:creationId xmlns:p14="http://schemas.microsoft.com/office/powerpoint/2010/main" val="1928428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smtClean="0"/>
              <a:t>Additional Roles</a:t>
            </a:r>
            <a:endParaRPr lang="en-US" altLang="en-US"/>
          </a:p>
        </p:txBody>
      </p:sp>
      <p:sp>
        <p:nvSpPr>
          <p:cNvPr id="22531" name="Rectangle 3"/>
          <p:cNvSpPr>
            <a:spLocks noGrp="1" noChangeArrowheads="1"/>
          </p:cNvSpPr>
          <p:nvPr>
            <p:ph type="body" idx="1"/>
          </p:nvPr>
        </p:nvSpPr>
        <p:spPr/>
        <p:txBody>
          <a:bodyPr/>
          <a:lstStyle/>
          <a:p>
            <a:r>
              <a:rPr lang="en-US" altLang="en-US" dirty="0" smtClean="0"/>
              <a:t>Many  tasks and responsibilities available</a:t>
            </a:r>
          </a:p>
          <a:p>
            <a:r>
              <a:rPr lang="en-US" altLang="en-US" dirty="0" smtClean="0"/>
              <a:t>Volunteer for service within the community</a:t>
            </a:r>
          </a:p>
          <a:p>
            <a:r>
              <a:rPr lang="en-US" altLang="en-US" dirty="0" smtClean="0"/>
              <a:t>Volunteer during the walk weekends</a:t>
            </a:r>
          </a:p>
          <a:p>
            <a:r>
              <a:rPr lang="en-US" altLang="en-US" dirty="0" smtClean="0"/>
              <a:t>Serve on walk teams</a:t>
            </a:r>
          </a:p>
          <a:p>
            <a:r>
              <a:rPr lang="en-US" altLang="en-US" dirty="0" smtClean="0"/>
              <a:t>Serve on the Board</a:t>
            </a:r>
            <a:endParaRPr lang="en-US" altLang="en-US" dirty="0"/>
          </a:p>
        </p:txBody>
      </p:sp>
    </p:spTree>
    <p:extLst>
      <p:ext uri="{BB962C8B-B14F-4D97-AF65-F5344CB8AC3E}">
        <p14:creationId xmlns:p14="http://schemas.microsoft.com/office/powerpoint/2010/main" val="1270649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Gatherings</a:t>
            </a:r>
            <a:endParaRPr lang="en-US" altLang="en-US"/>
          </a:p>
        </p:txBody>
      </p:sp>
      <p:sp>
        <p:nvSpPr>
          <p:cNvPr id="23555" name="Rectangle 3"/>
          <p:cNvSpPr>
            <a:spLocks noGrp="1" noChangeArrowheads="1"/>
          </p:cNvSpPr>
          <p:nvPr>
            <p:ph type="body" idx="1"/>
          </p:nvPr>
        </p:nvSpPr>
        <p:spPr/>
        <p:txBody>
          <a:bodyPr/>
          <a:lstStyle/>
          <a:p>
            <a:r>
              <a:rPr lang="en-US" altLang="en-US" dirty="0" smtClean="0"/>
              <a:t>Occur on the 2nd Saturday of each month</a:t>
            </a:r>
          </a:p>
          <a:p>
            <a:r>
              <a:rPr lang="en-US" altLang="en-US" dirty="0" smtClean="0"/>
              <a:t>Rotate among local churches</a:t>
            </a:r>
          </a:p>
          <a:p>
            <a:r>
              <a:rPr lang="en-US" altLang="en-US" dirty="0" smtClean="0"/>
              <a:t>Fellowship time, music, prayer, 4th Day talk, Communion</a:t>
            </a:r>
          </a:p>
          <a:p>
            <a:r>
              <a:rPr lang="en-US" altLang="en-US" dirty="0" smtClean="0"/>
              <a:t>Last about 2.5 hours (3:30 fellowship; 4-6 worship)</a:t>
            </a:r>
            <a:endParaRPr lang="en-US" altLang="en-US" dirty="0"/>
          </a:p>
        </p:txBody>
      </p:sp>
    </p:spTree>
    <p:extLst>
      <p:ext uri="{BB962C8B-B14F-4D97-AF65-F5344CB8AC3E}">
        <p14:creationId xmlns:p14="http://schemas.microsoft.com/office/powerpoint/2010/main" val="12259203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Reunion Groups</a:t>
            </a:r>
            <a:endParaRPr lang="en-US" altLang="en-US"/>
          </a:p>
        </p:txBody>
      </p:sp>
      <p:sp>
        <p:nvSpPr>
          <p:cNvPr id="24579" name="Rectangle 3"/>
          <p:cNvSpPr>
            <a:spLocks noGrp="1" noChangeArrowheads="1"/>
          </p:cNvSpPr>
          <p:nvPr>
            <p:ph type="body" idx="1"/>
          </p:nvPr>
        </p:nvSpPr>
        <p:spPr/>
        <p:txBody>
          <a:bodyPr>
            <a:normAutofit/>
          </a:bodyPr>
          <a:lstStyle/>
          <a:p>
            <a:r>
              <a:rPr lang="en-US" altLang="en-US" dirty="0" smtClean="0"/>
              <a:t>Introduced in the Perseverance and 4th Day talks on Sunday during the walk</a:t>
            </a:r>
          </a:p>
          <a:p>
            <a:r>
              <a:rPr lang="en-US" altLang="en-US" dirty="0" smtClean="0"/>
              <a:t>Meets on a regular basis</a:t>
            </a:r>
          </a:p>
          <a:p>
            <a:r>
              <a:rPr lang="en-US" altLang="en-US" dirty="0" smtClean="0"/>
              <a:t>May contain non-Emmaus friends</a:t>
            </a:r>
          </a:p>
          <a:p>
            <a:r>
              <a:rPr lang="en-US" altLang="en-US" dirty="0" smtClean="0"/>
              <a:t>Accountable for piety (heart), study (mind), and action (hands &amp; feet)</a:t>
            </a:r>
          </a:p>
          <a:p>
            <a:pPr lvl="1"/>
            <a:r>
              <a:rPr lang="en-US" altLang="en-US" dirty="0" smtClean="0"/>
              <a:t>Not the place where those goals are actually fulfilled</a:t>
            </a:r>
          </a:p>
        </p:txBody>
      </p:sp>
    </p:spTree>
    <p:extLst>
      <p:ext uri="{BB962C8B-B14F-4D97-AF65-F5344CB8AC3E}">
        <p14:creationId xmlns:p14="http://schemas.microsoft.com/office/powerpoint/2010/main" val="1085196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smtClean="0"/>
              <a:t> Good Sponsors</a:t>
            </a:r>
            <a:endParaRPr lang="en-US" altLang="en-US" dirty="0"/>
          </a:p>
        </p:txBody>
      </p:sp>
      <p:sp>
        <p:nvSpPr>
          <p:cNvPr id="25603" name="Rectangle 3"/>
          <p:cNvSpPr>
            <a:spLocks noGrp="1" noChangeArrowheads="1"/>
          </p:cNvSpPr>
          <p:nvPr>
            <p:ph type="body" idx="1"/>
          </p:nvPr>
        </p:nvSpPr>
        <p:spPr/>
        <p:txBody>
          <a:bodyPr>
            <a:normAutofit/>
          </a:bodyPr>
          <a:lstStyle/>
          <a:p>
            <a:r>
              <a:rPr lang="en-US" altLang="en-US" dirty="0" smtClean="0"/>
              <a:t>Serious commitment</a:t>
            </a:r>
          </a:p>
          <a:p>
            <a:pPr lvl="1"/>
            <a:r>
              <a:rPr lang="en-US" altLang="en-US" dirty="0" smtClean="0"/>
              <a:t>Pilgrim fees</a:t>
            </a:r>
          </a:p>
          <a:p>
            <a:pPr lvl="2"/>
            <a:r>
              <a:rPr lang="en-US" altLang="en-US" dirty="0" smtClean="0"/>
              <a:t>Pilgrim pays $25 (skin in the game)</a:t>
            </a:r>
          </a:p>
          <a:p>
            <a:pPr lvl="2"/>
            <a:r>
              <a:rPr lang="en-US" altLang="en-US" dirty="0" smtClean="0"/>
              <a:t>Sponsor pays $200</a:t>
            </a:r>
          </a:p>
          <a:p>
            <a:pPr lvl="1"/>
            <a:r>
              <a:rPr lang="en-US" altLang="en-US" dirty="0" smtClean="0"/>
              <a:t>72-Hour Prayer Vigil</a:t>
            </a:r>
          </a:p>
          <a:p>
            <a:pPr lvl="1"/>
            <a:r>
              <a:rPr lang="en-US" altLang="en-US" dirty="0" smtClean="0"/>
              <a:t>Sponsor’s Hour</a:t>
            </a:r>
          </a:p>
          <a:p>
            <a:pPr lvl="1"/>
            <a:r>
              <a:rPr lang="en-US" altLang="en-US" dirty="0" smtClean="0"/>
              <a:t>Candlelight</a:t>
            </a:r>
          </a:p>
          <a:p>
            <a:pPr lvl="1"/>
            <a:r>
              <a:rPr lang="en-US" altLang="en-US" dirty="0" smtClean="0"/>
              <a:t>Closing</a:t>
            </a:r>
            <a:endParaRPr lang="en-US" altLang="en-US" dirty="0"/>
          </a:p>
        </p:txBody>
      </p:sp>
    </p:spTree>
    <p:extLst>
      <p:ext uri="{BB962C8B-B14F-4D97-AF65-F5344CB8AC3E}">
        <p14:creationId xmlns:p14="http://schemas.microsoft.com/office/powerpoint/2010/main" val="316020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a:t> </a:t>
            </a:r>
            <a:r>
              <a:rPr lang="en-US" altLang="en-US" dirty="0" smtClean="0"/>
              <a:t>Good Sponsors</a:t>
            </a:r>
            <a:endParaRPr lang="en-US" altLang="en-US" dirty="0"/>
          </a:p>
        </p:txBody>
      </p:sp>
      <p:sp>
        <p:nvSpPr>
          <p:cNvPr id="26627" name="Rectangle 3"/>
          <p:cNvSpPr>
            <a:spLocks noGrp="1" noChangeArrowheads="1"/>
          </p:cNvSpPr>
          <p:nvPr>
            <p:ph type="body" idx="1"/>
          </p:nvPr>
        </p:nvSpPr>
        <p:spPr/>
        <p:txBody>
          <a:bodyPr>
            <a:normAutofit/>
          </a:bodyPr>
          <a:lstStyle/>
          <a:p>
            <a:r>
              <a:rPr lang="en-US" altLang="en-US" dirty="0" smtClean="0"/>
              <a:t>Complete sponsor portion of the Pilgrim application</a:t>
            </a:r>
          </a:p>
          <a:p>
            <a:r>
              <a:rPr lang="en-US" altLang="en-US" dirty="0" smtClean="0"/>
              <a:t>Obtain approval from Pilgrim’s senior pastor</a:t>
            </a:r>
          </a:p>
          <a:p>
            <a:r>
              <a:rPr lang="en-US" altLang="en-US" dirty="0" smtClean="0"/>
              <a:t>Encourages Pilgrim to complete the application</a:t>
            </a:r>
          </a:p>
          <a:p>
            <a:r>
              <a:rPr lang="en-US" altLang="en-US" dirty="0" smtClean="0"/>
              <a:t>Sunday agape letters</a:t>
            </a:r>
          </a:p>
          <a:p>
            <a:pPr lvl="1"/>
            <a:r>
              <a:rPr lang="en-US" altLang="en-US" dirty="0" smtClean="0"/>
              <a:t>Obtain 8-12 letters</a:t>
            </a:r>
          </a:p>
          <a:p>
            <a:pPr lvl="1"/>
            <a:r>
              <a:rPr lang="en-US" altLang="en-US" dirty="0" smtClean="0"/>
              <a:t>Letters clearly marked as personal, who the Pilgrim is and who the letter is coming from (relationship)</a:t>
            </a:r>
            <a:endParaRPr lang="en-US" altLang="en-US" dirty="0"/>
          </a:p>
        </p:txBody>
      </p:sp>
    </p:spTree>
    <p:extLst>
      <p:ext uri="{BB962C8B-B14F-4D97-AF65-F5344CB8AC3E}">
        <p14:creationId xmlns:p14="http://schemas.microsoft.com/office/powerpoint/2010/main" val="6261902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a:t> </a:t>
            </a:r>
            <a:r>
              <a:rPr lang="en-US" altLang="en-US" dirty="0" smtClean="0"/>
              <a:t>Good Sponsors</a:t>
            </a:r>
            <a:endParaRPr lang="en-US" altLang="en-US" dirty="0"/>
          </a:p>
        </p:txBody>
      </p:sp>
      <p:sp>
        <p:nvSpPr>
          <p:cNvPr id="27651" name="Rectangle 3"/>
          <p:cNvSpPr>
            <a:spLocks noGrp="1" noChangeArrowheads="1"/>
          </p:cNvSpPr>
          <p:nvPr>
            <p:ph type="body" idx="1"/>
          </p:nvPr>
        </p:nvSpPr>
        <p:spPr/>
        <p:txBody>
          <a:bodyPr/>
          <a:lstStyle/>
          <a:p>
            <a:r>
              <a:rPr lang="en-US" altLang="en-US" dirty="0" smtClean="0"/>
              <a:t>Pray for the Pilgrim and his/her family during the weekend.</a:t>
            </a:r>
          </a:p>
          <a:p>
            <a:r>
              <a:rPr lang="en-US" altLang="en-US" dirty="0" smtClean="0"/>
              <a:t>Support the family during the weekend </a:t>
            </a:r>
          </a:p>
          <a:p>
            <a:r>
              <a:rPr lang="en-US" altLang="en-US" dirty="0" smtClean="0"/>
              <a:t>Serve as emergency point-of-contact </a:t>
            </a:r>
          </a:p>
          <a:p>
            <a:r>
              <a:rPr lang="en-US" altLang="en-US" dirty="0" smtClean="0"/>
              <a:t>Attend </a:t>
            </a:r>
            <a:r>
              <a:rPr lang="en-US" altLang="en-US" dirty="0"/>
              <a:t>Candlelight on Saturday evening at 7:30 </a:t>
            </a:r>
            <a:r>
              <a:rPr lang="en-US" altLang="en-US" dirty="0" smtClean="0"/>
              <a:t>pm</a:t>
            </a:r>
            <a:endParaRPr lang="en-US" altLang="en-US" dirty="0"/>
          </a:p>
        </p:txBody>
      </p:sp>
    </p:spTree>
    <p:extLst>
      <p:ext uri="{BB962C8B-B14F-4D97-AF65-F5344CB8AC3E}">
        <p14:creationId xmlns:p14="http://schemas.microsoft.com/office/powerpoint/2010/main" val="1710451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a:t> </a:t>
            </a:r>
            <a:r>
              <a:rPr lang="en-US" altLang="en-US" dirty="0" smtClean="0"/>
              <a:t>Good Sponsors</a:t>
            </a:r>
            <a:endParaRPr lang="en-US" altLang="en-US" dirty="0"/>
          </a:p>
        </p:txBody>
      </p:sp>
      <p:sp>
        <p:nvSpPr>
          <p:cNvPr id="28675" name="Rectangle 3"/>
          <p:cNvSpPr>
            <a:spLocks noGrp="1" noChangeArrowheads="1"/>
          </p:cNvSpPr>
          <p:nvPr>
            <p:ph type="body" idx="1"/>
          </p:nvPr>
        </p:nvSpPr>
        <p:spPr/>
        <p:txBody>
          <a:bodyPr>
            <a:normAutofit/>
          </a:bodyPr>
          <a:lstStyle/>
          <a:p>
            <a:r>
              <a:rPr lang="en-US" altLang="en-US" dirty="0" smtClean="0"/>
              <a:t>Bring flowers to Candlelight and pray for the </a:t>
            </a:r>
            <a:r>
              <a:rPr lang="en-US" altLang="en-US" dirty="0"/>
              <a:t>P</a:t>
            </a:r>
            <a:r>
              <a:rPr lang="en-US" altLang="en-US" dirty="0" smtClean="0"/>
              <a:t>ilgrim</a:t>
            </a:r>
          </a:p>
          <a:p>
            <a:r>
              <a:rPr lang="en-US" altLang="en-US" dirty="0" smtClean="0"/>
              <a:t>Attend closing on Sunday at 4:00 pm </a:t>
            </a:r>
          </a:p>
          <a:p>
            <a:r>
              <a:rPr lang="en-US" altLang="en-US" dirty="0" smtClean="0"/>
              <a:t>Accompany the Pilgrim to the next Gathering </a:t>
            </a:r>
          </a:p>
          <a:p>
            <a:r>
              <a:rPr lang="en-US" altLang="en-US" dirty="0" smtClean="0"/>
              <a:t>Attend the Fourth Day Follow-up training with the Pilgrim</a:t>
            </a:r>
          </a:p>
          <a:p>
            <a:r>
              <a:rPr lang="en-US" altLang="en-US" dirty="0" smtClean="0"/>
              <a:t>Encourage and assist the Pilgrim to join a Reunion Group</a:t>
            </a:r>
            <a:endParaRPr lang="en-US" altLang="en-US" dirty="0"/>
          </a:p>
        </p:txBody>
      </p:sp>
    </p:spTree>
    <p:extLst>
      <p:ext uri="{BB962C8B-B14F-4D97-AF65-F5344CB8AC3E}">
        <p14:creationId xmlns:p14="http://schemas.microsoft.com/office/powerpoint/2010/main" val="13402281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a:t> </a:t>
            </a:r>
            <a:r>
              <a:rPr lang="en-US" altLang="en-US" dirty="0" smtClean="0"/>
              <a:t>Who to Sponsor</a:t>
            </a:r>
            <a:endParaRPr lang="en-US" altLang="en-US" dirty="0"/>
          </a:p>
        </p:txBody>
      </p:sp>
      <p:sp>
        <p:nvSpPr>
          <p:cNvPr id="29699" name="Rectangle 3"/>
          <p:cNvSpPr>
            <a:spLocks noGrp="1" noChangeArrowheads="1"/>
          </p:cNvSpPr>
          <p:nvPr>
            <p:ph type="body" idx="1"/>
          </p:nvPr>
        </p:nvSpPr>
        <p:spPr/>
        <p:txBody>
          <a:bodyPr/>
          <a:lstStyle/>
          <a:p>
            <a:r>
              <a:rPr lang="en-US" altLang="en-US" dirty="0" smtClean="0"/>
              <a:t>Church leaders who need renewal</a:t>
            </a:r>
          </a:p>
          <a:p>
            <a:r>
              <a:rPr lang="en-US" altLang="en-US" dirty="0" smtClean="0"/>
              <a:t>Those able to bring back new vision, commitment, understanding</a:t>
            </a:r>
          </a:p>
          <a:p>
            <a:r>
              <a:rPr lang="en-US" altLang="en-US" dirty="0" smtClean="0"/>
              <a:t>Dependable church members </a:t>
            </a:r>
          </a:p>
          <a:p>
            <a:r>
              <a:rPr lang="en-US" altLang="en-US" dirty="0" smtClean="0"/>
              <a:t>Those needing awareness of grace rekindled and commitments renewed</a:t>
            </a:r>
          </a:p>
        </p:txBody>
      </p:sp>
    </p:spTree>
    <p:extLst>
      <p:ext uri="{BB962C8B-B14F-4D97-AF65-F5344CB8AC3E}">
        <p14:creationId xmlns:p14="http://schemas.microsoft.com/office/powerpoint/2010/main" val="2578881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altLang="en-US" dirty="0" smtClean="0"/>
              <a:t>Sponsorship </a:t>
            </a:r>
            <a:r>
              <a:rPr lang="mr-IN" altLang="en-US" dirty="0" smtClean="0"/>
              <a:t>–</a:t>
            </a:r>
            <a:r>
              <a:rPr lang="en-US" altLang="en-US" dirty="0" smtClean="0"/>
              <a:t> Who to Sponsor</a:t>
            </a:r>
            <a:endParaRPr lang="en-US" altLang="en-US" dirty="0"/>
          </a:p>
        </p:txBody>
      </p:sp>
      <p:sp>
        <p:nvSpPr>
          <p:cNvPr id="30723" name="Rectangle 3"/>
          <p:cNvSpPr>
            <a:spLocks noGrp="1" noChangeArrowheads="1"/>
          </p:cNvSpPr>
          <p:nvPr>
            <p:ph type="body" idx="1"/>
          </p:nvPr>
        </p:nvSpPr>
        <p:spPr/>
        <p:txBody>
          <a:bodyPr>
            <a:normAutofit/>
          </a:bodyPr>
          <a:lstStyle/>
          <a:p>
            <a:r>
              <a:rPr lang="en-US" altLang="en-US" dirty="0" smtClean="0"/>
              <a:t>Christians wanting to grow spiritually</a:t>
            </a:r>
          </a:p>
          <a:p>
            <a:r>
              <a:rPr lang="en-US" altLang="en-US" dirty="0" smtClean="0"/>
              <a:t>Those representing a cross section of the church</a:t>
            </a:r>
          </a:p>
          <a:p>
            <a:r>
              <a:rPr lang="en-US" altLang="en-US" dirty="0" smtClean="0"/>
              <a:t>Those whose participation, support, and leadership encourage others</a:t>
            </a:r>
          </a:p>
          <a:p>
            <a:r>
              <a:rPr lang="en-US" altLang="en-US" dirty="0" smtClean="0"/>
              <a:t>Members of diverse congregations, denominations and other groups</a:t>
            </a:r>
            <a:endParaRPr lang="en-US" altLang="en-US" dirty="0"/>
          </a:p>
        </p:txBody>
      </p:sp>
    </p:spTree>
    <p:extLst>
      <p:ext uri="{BB962C8B-B14F-4D97-AF65-F5344CB8AC3E}">
        <p14:creationId xmlns:p14="http://schemas.microsoft.com/office/powerpoint/2010/main" val="7048769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r>
              <a:rPr lang="en-US" altLang="en-US" dirty="0" smtClean="0"/>
              <a:t>Emmaus is Not for Everyone</a:t>
            </a:r>
            <a:endParaRPr lang="en-US" altLang="en-US" dirty="0"/>
          </a:p>
        </p:txBody>
      </p:sp>
      <p:sp>
        <p:nvSpPr>
          <p:cNvPr id="31747" name="Rectangle 3"/>
          <p:cNvSpPr>
            <a:spLocks noGrp="1" noChangeArrowheads="1"/>
          </p:cNvSpPr>
          <p:nvPr>
            <p:ph type="body" idx="1"/>
          </p:nvPr>
        </p:nvSpPr>
        <p:spPr/>
        <p:txBody>
          <a:bodyPr/>
          <a:lstStyle/>
          <a:p>
            <a:r>
              <a:rPr lang="en-US" altLang="en-US" dirty="0" smtClean="0"/>
              <a:t>Non-Christians</a:t>
            </a:r>
          </a:p>
          <a:p>
            <a:r>
              <a:rPr lang="en-US" altLang="en-US" dirty="0" smtClean="0"/>
              <a:t>Incompatible theology and practices</a:t>
            </a:r>
          </a:p>
          <a:p>
            <a:r>
              <a:rPr lang="en-US" altLang="en-US" dirty="0" smtClean="0"/>
              <a:t>Restrictions/celebrations that Emmaus cannot provide</a:t>
            </a:r>
          </a:p>
          <a:p>
            <a:r>
              <a:rPr lang="en-US" altLang="en-US" dirty="0" smtClean="0"/>
              <a:t>Those needing to defend the uniqueness of their beliefs</a:t>
            </a:r>
          </a:p>
          <a:p>
            <a:r>
              <a:rPr lang="en-US" altLang="en-US" dirty="0" smtClean="0"/>
              <a:t>Church Hoppers and Soap Boxers</a:t>
            </a:r>
          </a:p>
          <a:p>
            <a:r>
              <a:rPr lang="en-US" altLang="en-US" dirty="0" smtClean="0"/>
              <a:t>Persons looking for another spiritual high </a:t>
            </a:r>
          </a:p>
          <a:p>
            <a:r>
              <a:rPr lang="en-US" altLang="en-US" dirty="0" smtClean="0"/>
              <a:t>Persons undergoing an emotional crisis</a:t>
            </a:r>
          </a:p>
          <a:p>
            <a:r>
              <a:rPr lang="en-US" altLang="en-US" dirty="0" smtClean="0"/>
              <a:t>Persons who decide not to make a Walk </a:t>
            </a:r>
            <a:endParaRPr lang="en-US" altLang="en-US" dirty="0"/>
          </a:p>
        </p:txBody>
      </p:sp>
    </p:spTree>
    <p:extLst>
      <p:ext uri="{BB962C8B-B14F-4D97-AF65-F5344CB8AC3E}">
        <p14:creationId xmlns:p14="http://schemas.microsoft.com/office/powerpoint/2010/main" val="1346463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r>
              <a:rPr lang="en-US" altLang="en-US" dirty="0" smtClean="0"/>
              <a:t>History</a:t>
            </a:r>
            <a:endParaRPr lang="en-US" altLang="en-US" dirty="0"/>
          </a:p>
        </p:txBody>
      </p:sp>
      <p:sp>
        <p:nvSpPr>
          <p:cNvPr id="32771" name="Content Placeholder 2"/>
          <p:cNvSpPr>
            <a:spLocks noGrp="1"/>
          </p:cNvSpPr>
          <p:nvPr>
            <p:ph idx="1"/>
          </p:nvPr>
        </p:nvSpPr>
        <p:spPr/>
        <p:txBody>
          <a:bodyPr>
            <a:normAutofit fontScale="92500"/>
          </a:bodyPr>
          <a:lstStyle/>
          <a:p>
            <a:r>
              <a:rPr lang="en-US" altLang="en-US" dirty="0" smtClean="0"/>
              <a:t>Began Meeting in April 1989</a:t>
            </a:r>
          </a:p>
          <a:p>
            <a:pPr lvl="1"/>
            <a:r>
              <a:rPr lang="en-US" altLang="en-US" dirty="0" smtClean="0"/>
              <a:t>Established with support from National Capital, Richmond, Tidewater, and Maryland Emmaus Communities</a:t>
            </a:r>
          </a:p>
          <a:p>
            <a:r>
              <a:rPr lang="en-US" altLang="en-US" dirty="0" smtClean="0"/>
              <a:t>First Walk </a:t>
            </a:r>
            <a:r>
              <a:rPr lang="mr-IN" altLang="en-US" dirty="0" smtClean="0"/>
              <a:t>–</a:t>
            </a:r>
            <a:r>
              <a:rPr lang="en-US" altLang="en-US" dirty="0" smtClean="0"/>
              <a:t> October 10-13, 1991</a:t>
            </a:r>
          </a:p>
          <a:p>
            <a:pPr lvl="1"/>
            <a:r>
              <a:rPr lang="en-US" altLang="en-US" dirty="0" smtClean="0"/>
              <a:t>20 Team members from 14 churches</a:t>
            </a:r>
          </a:p>
          <a:p>
            <a:pPr lvl="1"/>
            <a:r>
              <a:rPr lang="en-US" altLang="en-US" dirty="0" smtClean="0"/>
              <a:t>21 Pilgrims from 18 churches</a:t>
            </a:r>
          </a:p>
          <a:p>
            <a:r>
              <a:rPr lang="en-US" altLang="en-US" dirty="0" smtClean="0"/>
              <a:t>Facilities</a:t>
            </a:r>
          </a:p>
          <a:p>
            <a:pPr lvl="1"/>
            <a:r>
              <a:rPr lang="en-US" altLang="en-US" dirty="0" smtClean="0"/>
              <a:t>Camp Easter Seals, </a:t>
            </a:r>
            <a:r>
              <a:rPr lang="en-US" altLang="en-US" dirty="0" smtClean="0"/>
              <a:t>October </a:t>
            </a:r>
            <a:r>
              <a:rPr lang="en-US" altLang="en-US" dirty="0" smtClean="0"/>
              <a:t>1991 – Nov 2004, FE-001 through FE-056</a:t>
            </a:r>
          </a:p>
          <a:p>
            <a:pPr lvl="1"/>
            <a:r>
              <a:rPr lang="en-US" altLang="en-US" dirty="0" smtClean="0"/>
              <a:t>Camp Happyland, </a:t>
            </a:r>
            <a:r>
              <a:rPr lang="en-US" altLang="en-US" dirty="0" smtClean="0"/>
              <a:t>March </a:t>
            </a:r>
            <a:r>
              <a:rPr lang="en-US" altLang="en-US" dirty="0" smtClean="0"/>
              <a:t>2005 – Present, FE-057 through </a:t>
            </a:r>
            <a:r>
              <a:rPr lang="en-US" altLang="en-US" dirty="0" smtClean="0"/>
              <a:t>FE-108</a:t>
            </a:r>
            <a:endParaRPr lang="en-US" altLang="en-US" dirty="0"/>
          </a:p>
        </p:txBody>
      </p:sp>
    </p:spTree>
    <p:extLst>
      <p:ext uri="{BB962C8B-B14F-4D97-AF65-F5344CB8AC3E}">
        <p14:creationId xmlns:p14="http://schemas.microsoft.com/office/powerpoint/2010/main" val="1970671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The Fredericksburg Community</a:t>
            </a:r>
            <a:endParaRPr lang="en-US" altLang="en-US"/>
          </a:p>
        </p:txBody>
      </p:sp>
      <p:sp>
        <p:nvSpPr>
          <p:cNvPr id="18435" name="Rectangle 3"/>
          <p:cNvSpPr>
            <a:spLocks noGrp="1" noChangeArrowheads="1"/>
          </p:cNvSpPr>
          <p:nvPr>
            <p:ph type="body" idx="1"/>
          </p:nvPr>
        </p:nvSpPr>
        <p:spPr/>
        <p:txBody>
          <a:bodyPr>
            <a:normAutofit fontScale="92500" lnSpcReduction="10000"/>
          </a:bodyPr>
          <a:lstStyle/>
          <a:p>
            <a:r>
              <a:rPr lang="en-US" altLang="en-US" dirty="0" smtClean="0"/>
              <a:t>Governed by a Board of Directors</a:t>
            </a:r>
          </a:p>
          <a:p>
            <a:pPr lvl="1"/>
            <a:r>
              <a:rPr lang="en-US" altLang="en-US" dirty="0" smtClean="0"/>
              <a:t>Oversees the administration of the Emmaus program according to the covenant with The Upper Room®</a:t>
            </a:r>
          </a:p>
          <a:p>
            <a:pPr lvl="1"/>
            <a:r>
              <a:rPr lang="en-US" altLang="en-US" dirty="0" smtClean="0"/>
              <a:t>Composed of 15 members</a:t>
            </a:r>
          </a:p>
          <a:p>
            <a:pPr lvl="2"/>
            <a:r>
              <a:rPr lang="en-US" altLang="en-US" dirty="0" smtClean="0"/>
              <a:t>6 lay men</a:t>
            </a:r>
          </a:p>
          <a:p>
            <a:pPr lvl="2"/>
            <a:r>
              <a:rPr lang="en-US" altLang="en-US" dirty="0" smtClean="0"/>
              <a:t>6 lay women</a:t>
            </a:r>
          </a:p>
          <a:p>
            <a:pPr lvl="2"/>
            <a:r>
              <a:rPr lang="en-US" altLang="en-US" dirty="0" smtClean="0"/>
              <a:t>3 clergy</a:t>
            </a:r>
          </a:p>
          <a:p>
            <a:pPr lvl="1"/>
            <a:r>
              <a:rPr lang="en-US" altLang="en-US" dirty="0"/>
              <a:t>Serve 3 year </a:t>
            </a:r>
            <a:r>
              <a:rPr lang="en-US" altLang="en-US" dirty="0" smtClean="0"/>
              <a:t>terms</a:t>
            </a:r>
          </a:p>
          <a:p>
            <a:pPr lvl="2"/>
            <a:r>
              <a:rPr lang="en-US" altLang="en-US" dirty="0" smtClean="0"/>
              <a:t>Each year, 5 new members are elected by the Community</a:t>
            </a:r>
            <a:endParaRPr lang="en-US" altLang="en-US" dirty="0"/>
          </a:p>
          <a:p>
            <a:pPr lvl="3"/>
            <a:r>
              <a:rPr lang="en-US" altLang="en-US" dirty="0" smtClean="0"/>
              <a:t>2 lay men, </a:t>
            </a:r>
          </a:p>
          <a:p>
            <a:pPr lvl="3"/>
            <a:r>
              <a:rPr lang="en-US" altLang="en-US" dirty="0" smtClean="0"/>
              <a:t>2 lay women, </a:t>
            </a:r>
          </a:p>
          <a:p>
            <a:pPr lvl="3"/>
            <a:r>
              <a:rPr lang="en-US" altLang="en-US" dirty="0" smtClean="0"/>
              <a:t>1 clergy member</a:t>
            </a:r>
          </a:p>
        </p:txBody>
      </p:sp>
    </p:spTree>
    <p:extLst>
      <p:ext uri="{BB962C8B-B14F-4D97-AF65-F5344CB8AC3E}">
        <p14:creationId xmlns:p14="http://schemas.microsoft.com/office/powerpoint/2010/main" val="2050966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mtClean="0"/>
              <a:t>The Fredericksburg Community</a:t>
            </a:r>
            <a:endParaRPr lang="en-US" altLang="en-US"/>
          </a:p>
        </p:txBody>
      </p:sp>
      <p:sp>
        <p:nvSpPr>
          <p:cNvPr id="17411" name="Rectangle 3"/>
          <p:cNvSpPr>
            <a:spLocks noGrp="1" noChangeArrowheads="1"/>
          </p:cNvSpPr>
          <p:nvPr>
            <p:ph type="body" idx="1"/>
          </p:nvPr>
        </p:nvSpPr>
        <p:spPr/>
        <p:txBody>
          <a:bodyPr>
            <a:normAutofit fontScale="92500" lnSpcReduction="20000"/>
          </a:bodyPr>
          <a:lstStyle/>
          <a:p>
            <a:r>
              <a:rPr lang="en-US" altLang="en-US" dirty="0" smtClean="0"/>
              <a:t>Completed </a:t>
            </a:r>
            <a:r>
              <a:rPr lang="en-US" altLang="en-US" dirty="0" smtClean="0"/>
              <a:t>108 </a:t>
            </a:r>
            <a:r>
              <a:rPr lang="en-US" altLang="en-US" dirty="0" smtClean="0"/>
              <a:t>walk weekends</a:t>
            </a:r>
          </a:p>
          <a:p>
            <a:pPr lvl="1"/>
            <a:r>
              <a:rPr lang="en-US" altLang="en-US" dirty="0" smtClean="0"/>
              <a:t>Men </a:t>
            </a:r>
            <a:r>
              <a:rPr lang="mr-IN" altLang="en-US" dirty="0" smtClean="0"/>
              <a:t>–</a:t>
            </a:r>
            <a:r>
              <a:rPr lang="en-US" altLang="en-US" dirty="0" smtClean="0"/>
              <a:t> </a:t>
            </a:r>
            <a:r>
              <a:rPr lang="en-US" altLang="en-US" dirty="0" smtClean="0"/>
              <a:t>52</a:t>
            </a:r>
            <a:endParaRPr lang="en-US" altLang="en-US" dirty="0" smtClean="0"/>
          </a:p>
          <a:p>
            <a:pPr lvl="1"/>
            <a:r>
              <a:rPr lang="en-US" altLang="en-US" dirty="0" smtClean="0"/>
              <a:t>Women - </a:t>
            </a:r>
            <a:r>
              <a:rPr lang="en-US" altLang="en-US" dirty="0" smtClean="0"/>
              <a:t>56</a:t>
            </a:r>
            <a:endParaRPr lang="en-US" altLang="en-US" dirty="0" smtClean="0"/>
          </a:p>
          <a:p>
            <a:r>
              <a:rPr lang="en-US" altLang="en-US" dirty="0" smtClean="0"/>
              <a:t>Over </a:t>
            </a:r>
            <a:r>
              <a:rPr lang="en-US" altLang="en-US" dirty="0" smtClean="0"/>
              <a:t>2,996 </a:t>
            </a:r>
            <a:r>
              <a:rPr lang="en-US" altLang="en-US" dirty="0" smtClean="0"/>
              <a:t>members from the Fredericksburg Community and other Communities around the country</a:t>
            </a:r>
          </a:p>
          <a:p>
            <a:r>
              <a:rPr lang="en-US" altLang="en-US" dirty="0" smtClean="0"/>
              <a:t>Over </a:t>
            </a:r>
            <a:r>
              <a:rPr lang="en-US" altLang="en-US" dirty="0" smtClean="0"/>
              <a:t>326 </a:t>
            </a:r>
            <a:r>
              <a:rPr lang="en-US" altLang="en-US" dirty="0" smtClean="0"/>
              <a:t>churches have participated representing 34 denominations.  Mostly local but others from around the United States and at least one foreign country</a:t>
            </a:r>
          </a:p>
          <a:p>
            <a:r>
              <a:rPr lang="en-US" altLang="en-US" dirty="0" smtClean="0"/>
              <a:t>Conduct 4 walks per year (2 men, 2 women); 2 each in the Spring and Fall</a:t>
            </a:r>
          </a:p>
          <a:p>
            <a:r>
              <a:rPr lang="en-US" altLang="en-US" dirty="0" smtClean="0"/>
              <a:t>In covenant with The Upper Room® to follow the Emmaus Handbook</a:t>
            </a:r>
          </a:p>
        </p:txBody>
      </p:sp>
    </p:spTree>
    <p:extLst>
      <p:ext uri="{BB962C8B-B14F-4D97-AF65-F5344CB8AC3E}">
        <p14:creationId xmlns:p14="http://schemas.microsoft.com/office/powerpoint/2010/main" val="1892059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265" y="2647418"/>
            <a:ext cx="7993627" cy="1015663"/>
          </a:xfrm>
          <a:prstGeom prst="rect">
            <a:avLst/>
          </a:prstGeom>
          <a:noFill/>
        </p:spPr>
        <p:txBody>
          <a:bodyPr wrap="square" rtlCol="0">
            <a:spAutoFit/>
          </a:bodyPr>
          <a:lstStyle/>
          <a:p>
            <a:pPr algn="ctr"/>
            <a:r>
              <a:rPr lang="en-US" sz="6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Questions ?</a:t>
            </a:r>
            <a:endParaRPr lang="en-US" sz="6000" b="1" dirty="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endParaRPr>
          </a:p>
        </p:txBody>
      </p:sp>
    </p:spTree>
    <p:extLst>
      <p:ext uri="{BB962C8B-B14F-4D97-AF65-F5344CB8AC3E}">
        <p14:creationId xmlns:p14="http://schemas.microsoft.com/office/powerpoint/2010/main" val="19957694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esentation" id="{B73A6922-7040-8644-BEE9-0E65CDB9A85E}" vid="{D8F9FCFE-9105-364D-8153-5B8282723B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3032</TotalTime>
  <Words>3204</Words>
  <Application>Microsoft Macintosh PowerPoint</Application>
  <PresentationFormat>On-screen Show (4:3)</PresentationFormat>
  <Paragraphs>279</Paragraphs>
  <Slides>32</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Calibri</vt:lpstr>
      <vt:lpstr>Constantia</vt:lpstr>
      <vt:lpstr>HGP明朝E</vt:lpstr>
      <vt:lpstr>Mangal</vt:lpstr>
      <vt:lpstr>Wingdings 2</vt:lpstr>
      <vt:lpstr>Flow</vt:lpstr>
      <vt:lpstr>Fourth Day Follow-Up</vt:lpstr>
      <vt:lpstr>A Journey with Christ</vt:lpstr>
      <vt:lpstr>The Walk to Emmaus</vt:lpstr>
      <vt:lpstr>Spirit of Emmaus</vt:lpstr>
      <vt:lpstr>Spirit</vt:lpstr>
      <vt:lpstr>Walk Weekend</vt:lpstr>
      <vt:lpstr>Leadership</vt:lpstr>
      <vt:lpstr>Leadership (cont)</vt:lpstr>
      <vt:lpstr>Selected Events</vt:lpstr>
      <vt:lpstr>De Colores</vt:lpstr>
      <vt:lpstr>Preparation for the Walk</vt:lpstr>
      <vt:lpstr>Behind the Scenes</vt:lpstr>
      <vt:lpstr>Behind the Scenes (cont)</vt:lpstr>
      <vt:lpstr>What’s Next Personally</vt:lpstr>
      <vt:lpstr>What’s Next Communally</vt:lpstr>
      <vt:lpstr>Team Selection</vt:lpstr>
      <vt:lpstr>Team Selection</vt:lpstr>
      <vt:lpstr>Team Selection</vt:lpstr>
      <vt:lpstr>Additional Roles</vt:lpstr>
      <vt:lpstr>Gatherings</vt:lpstr>
      <vt:lpstr>Reunion Groups</vt:lpstr>
      <vt:lpstr>Sponsorship – Good Sponsors</vt:lpstr>
      <vt:lpstr>Sponsorship – Good Sponsors</vt:lpstr>
      <vt:lpstr>Sponsorship – Good Sponsors</vt:lpstr>
      <vt:lpstr>Sponsorship – Good Sponsors</vt:lpstr>
      <vt:lpstr>Sponsorship – Who to Sponsor</vt:lpstr>
      <vt:lpstr>Sponsorship – Who to Sponsor</vt:lpstr>
      <vt:lpstr>Emmaus is Not for Everyone</vt:lpstr>
      <vt:lpstr>History</vt:lpstr>
      <vt:lpstr>The Fredericksburg Community</vt:lpstr>
      <vt:lpstr>The Fredericksburg Community</vt:lpstr>
      <vt:lpstr>PowerPoint Presentation</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Mann</dc:creator>
  <cp:lastModifiedBy>John Mann</cp:lastModifiedBy>
  <cp:revision>159</cp:revision>
  <dcterms:created xsi:type="dcterms:W3CDTF">2016-09-04T08:26:44Z</dcterms:created>
  <dcterms:modified xsi:type="dcterms:W3CDTF">2017-11-03T20:31:15Z</dcterms:modified>
</cp:coreProperties>
</file>