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8082"/>
  </p:normalViewPr>
  <p:slideViewPr>
    <p:cSldViewPr snapToGrid="0">
      <p:cViewPr varScale="1">
        <p:scale>
          <a:sx n="111" d="100"/>
          <a:sy n="111" d="100"/>
        </p:scale>
        <p:origin x="1216" y="200"/>
      </p:cViewPr>
      <p:guideLst/>
    </p:cSldViewPr>
  </p:slideViewPr>
  <p:notesTextViewPr>
    <p:cViewPr>
      <p:scale>
        <a:sx n="1" d="1"/>
        <a:sy n="1" d="1"/>
      </p:scale>
      <p:origin x="0" y="0"/>
    </p:cViewPr>
  </p:notesTextViewPr>
  <p:sorterViewPr>
    <p:cViewPr>
      <p:scale>
        <a:sx n="185" d="100"/>
        <a:sy n="18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05C686-4EFE-2343-BBFD-D3C74851810C}" type="datetimeFigureOut">
              <a:rPr lang="en-US" smtClean="0"/>
              <a:t>3/15/25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C20C8B-71C6-374E-9689-06B4FC4A69B9}" type="slidenum">
              <a:rPr lang="en-US" smtClean="0"/>
              <a:t>‹#›</a:t>
            </a:fld>
            <a:endParaRPr lang="en-US"/>
          </a:p>
        </p:txBody>
      </p:sp>
    </p:spTree>
    <p:extLst>
      <p:ext uri="{BB962C8B-B14F-4D97-AF65-F5344CB8AC3E}">
        <p14:creationId xmlns:p14="http://schemas.microsoft.com/office/powerpoint/2010/main" val="1562876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EAB0777-4C60-462E-A92C-CDAFD498799C}" type="datetimeFigureOut">
              <a:rPr lang="en-US" smtClean="0"/>
              <a:t>3/15/25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9DE6EB8-52AB-45EA-A660-3E1EBFA7298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AB0777-4C60-462E-A92C-CDAFD498799C}" type="datetimeFigureOut">
              <a:rPr lang="en-US" smtClean="0"/>
              <a:t>3/15/25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pic>
        <p:nvPicPr>
          <p:cNvPr id="7" name="Picture 6"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EAB0777-4C60-462E-A92C-CDAFD498799C}" type="datetimeFigureOut">
              <a:rPr lang="en-US" smtClean="0"/>
              <a:t>3/15/25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EAB0777-4C60-462E-A92C-CDAFD498799C}" type="datetimeFigureOut">
              <a:rPr lang="en-US" smtClean="0"/>
              <a:t>3/15/25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E6EB8-52AB-45EA-A660-3E1EBFA72987}" type="slidenum">
              <a:rPr lang="en-US" smtClean="0"/>
              <a:t>‹#›</a:t>
            </a:fld>
            <a:endParaRPr lang="en-US"/>
          </a:p>
        </p:txBody>
      </p:sp>
      <p:pic>
        <p:nvPicPr>
          <p:cNvPr id="8" name="Picture 7"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EAB0777-4C60-462E-A92C-CDAFD498799C}" type="datetimeFigureOut">
              <a:rPr lang="en-US" smtClean="0"/>
              <a:t>3/15/25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DE6EB8-52AB-45EA-A660-3E1EBFA72987}" type="slidenum">
              <a:rPr lang="en-US" smtClean="0"/>
              <a:t>‹#›</a:t>
            </a:fld>
            <a:endParaRPr lang="en-US"/>
          </a:p>
        </p:txBody>
      </p:sp>
      <p:pic>
        <p:nvPicPr>
          <p:cNvPr id="10" name="Picture 9"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0EAB0777-4C60-462E-A92C-CDAFD498799C}" type="datetimeFigureOut">
              <a:rPr lang="en-US" smtClean="0"/>
              <a:t>3/15/25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DE6EB8-52AB-45EA-A660-3E1EBFA72987}" type="slidenum">
              <a:rPr lang="en-US" smtClean="0"/>
              <a:t>‹#›</a:t>
            </a:fld>
            <a:endParaRPr lang="en-US"/>
          </a:p>
        </p:txBody>
      </p:sp>
      <p:pic>
        <p:nvPicPr>
          <p:cNvPr id="6" name="Picture 5"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AB0777-4C60-462E-A92C-CDAFD498799C}" type="datetimeFigureOut">
              <a:rPr lang="en-US" smtClean="0"/>
              <a:t>3/15/25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DE6EB8-52AB-45EA-A660-3E1EBFA72987}" type="slidenum">
              <a:rPr lang="en-US" smtClean="0"/>
              <a:t>‹#›</a:t>
            </a:fld>
            <a:endParaRPr lang="en-US"/>
          </a:p>
        </p:txBody>
      </p:sp>
      <p:pic>
        <p:nvPicPr>
          <p:cNvPr id="5" name="Picture 4"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EAB0777-4C60-462E-A92C-CDAFD498799C}" type="datetimeFigureOut">
              <a:rPr lang="en-US" smtClean="0"/>
              <a:t>3/15/25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E6EB8-52AB-45EA-A660-3E1EBFA72987}" type="slidenum">
              <a:rPr lang="en-US" smtClean="0"/>
              <a:t>‹#›</a:t>
            </a:fld>
            <a:endParaRPr lang="en-US"/>
          </a:p>
        </p:txBody>
      </p:sp>
      <p:pic>
        <p:nvPicPr>
          <p:cNvPr id="8" name="Picture 7"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0EAB0777-4C60-462E-A92C-CDAFD498799C}" type="datetimeFigureOut">
              <a:rPr lang="en-US" smtClean="0"/>
              <a:t>3/15/25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59DE6EB8-52AB-45EA-A660-3E1EBFA72987}"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Drag picture to placeholder or click icon to add</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AB0777-4C60-462E-A92C-CDAFD498799C}" type="datetimeFigureOut">
              <a:rPr lang="en-US" smtClean="0"/>
              <a:t>3/15/25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AB0777-4C60-462E-A92C-CDAFD498799C}" type="datetimeFigureOut">
              <a:rPr lang="en-US" smtClean="0"/>
              <a:t>3/15/25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EAB0777-4C60-462E-A92C-CDAFD498799C}" type="datetimeFigureOut">
              <a:rPr lang="en-US" smtClean="0"/>
              <a:t>3/15/25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9DE6EB8-52AB-45EA-A660-3E1EBFA72987}"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dirty="0"/>
              <a:t>Face to Face Orientation</a:t>
            </a:r>
          </a:p>
        </p:txBody>
      </p:sp>
      <p:sp>
        <p:nvSpPr>
          <p:cNvPr id="3" name="Subtitle 2"/>
          <p:cNvSpPr>
            <a:spLocks noGrp="1"/>
          </p:cNvSpPr>
          <p:nvPr>
            <p:ph type="subTitle" idx="1"/>
          </p:nvPr>
        </p:nvSpPr>
        <p:spPr/>
        <p:txBody>
          <a:bodyPr/>
          <a:lstStyle/>
          <a:p>
            <a:r>
              <a:rPr lang="en-US" dirty="0"/>
              <a:t>Fredericksburg Emmaus Community Lay Director</a:t>
            </a:r>
          </a:p>
        </p:txBody>
      </p:sp>
      <p:sp>
        <p:nvSpPr>
          <p:cNvPr id="4" name="Rectangle 2"/>
          <p:cNvSpPr>
            <a:spLocks noChangeArrowheads="1"/>
          </p:cNvSpPr>
          <p:nvPr/>
        </p:nvSpPr>
        <p:spPr bwMode="auto">
          <a:xfrm>
            <a:off x="1396720" y="4220476"/>
            <a:ext cx="133565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Picture 1" descr="WTE_logo_final_horizont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8315" y="4266195"/>
            <a:ext cx="5878287" cy="1383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729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Are We Here?</a:t>
            </a:r>
          </a:p>
        </p:txBody>
      </p:sp>
      <p:sp>
        <p:nvSpPr>
          <p:cNvPr id="3" name="Content Placeholder 2"/>
          <p:cNvSpPr>
            <a:spLocks noGrp="1"/>
          </p:cNvSpPr>
          <p:nvPr>
            <p:ph idx="1"/>
          </p:nvPr>
        </p:nvSpPr>
        <p:spPr/>
        <p:txBody>
          <a:bodyPr>
            <a:normAutofit fontScale="92500"/>
          </a:bodyPr>
          <a:lstStyle/>
          <a:p>
            <a:r>
              <a:rPr lang="en-US" dirty="0"/>
              <a:t>The Upper Room®</a:t>
            </a:r>
          </a:p>
          <a:p>
            <a:pPr lvl="1"/>
            <a:r>
              <a:rPr lang="en-US" dirty="0"/>
              <a:t>To empower Leaders to be the hands and feet of Christ with a vision of Fourth Day Leaders embodying Jesus Christ</a:t>
            </a:r>
          </a:p>
          <a:p>
            <a:r>
              <a:rPr lang="en-US" dirty="0"/>
              <a:t>Fredericksburg Emmaus Community</a:t>
            </a:r>
          </a:p>
          <a:p>
            <a:pPr lvl="1"/>
            <a:r>
              <a:rPr lang="en-US" dirty="0"/>
              <a:t>To inspire, challenge, and equip church members for Christian action in their homes, churches, place of work, and the world community through the Emmaus experience</a:t>
            </a:r>
          </a:p>
          <a:p>
            <a:r>
              <a:rPr lang="en-US" dirty="0"/>
              <a:t>Individually</a:t>
            </a:r>
          </a:p>
          <a:p>
            <a:pPr lvl="1"/>
            <a:r>
              <a:rPr lang="en-US" dirty="0"/>
              <a:t>We are here for many reasons, but primarily to renew and refresh members of our local churches for service to Christ</a:t>
            </a:r>
          </a:p>
        </p:txBody>
      </p:sp>
    </p:spTree>
    <p:extLst>
      <p:ext uri="{BB962C8B-B14F-4D97-AF65-F5344CB8AC3E}">
        <p14:creationId xmlns:p14="http://schemas.microsoft.com/office/powerpoint/2010/main" val="1453564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Upper Room®</a:t>
            </a:r>
          </a:p>
        </p:txBody>
      </p:sp>
      <p:sp>
        <p:nvSpPr>
          <p:cNvPr id="3" name="Content Placeholder 2"/>
          <p:cNvSpPr>
            <a:spLocks noGrp="1"/>
          </p:cNvSpPr>
          <p:nvPr>
            <p:ph idx="1"/>
          </p:nvPr>
        </p:nvSpPr>
        <p:spPr/>
        <p:txBody>
          <a:bodyPr>
            <a:normAutofit fontScale="92500" lnSpcReduction="10000"/>
          </a:bodyPr>
          <a:lstStyle/>
          <a:p>
            <a:r>
              <a:rPr lang="en-US" dirty="0"/>
              <a:t>Fredericksburg Emmaus has a covenant relationship with The Upper Room®</a:t>
            </a:r>
          </a:p>
          <a:p>
            <a:pPr lvl="1"/>
            <a:r>
              <a:rPr lang="en-US" dirty="0"/>
              <a:t>We agree to follow the Face to Face model</a:t>
            </a:r>
          </a:p>
          <a:p>
            <a:pPr lvl="1"/>
            <a:r>
              <a:rPr lang="en-US" dirty="0"/>
              <a:t>The Upper Room® provides access to Face to Face materials and legal authorization to use that material</a:t>
            </a:r>
          </a:p>
          <a:p>
            <a:r>
              <a:rPr lang="en-US" dirty="0"/>
              <a:t>The Upper Room® is a global ministry that supports the spiritual formation of Christians seeking to know and experience God more fully</a:t>
            </a:r>
          </a:p>
          <a:p>
            <a:r>
              <a:rPr lang="en-US" dirty="0"/>
              <a:t>It is a ministry of the Discipleship Ministries of the United Methodist Church</a:t>
            </a:r>
          </a:p>
          <a:p>
            <a:r>
              <a:rPr lang="en-US" dirty="0"/>
              <a:t>Face to Face is an ecumenical ministry of The Upper Room® with a primarily Protestant audience</a:t>
            </a:r>
          </a:p>
        </p:txBody>
      </p:sp>
    </p:spTree>
    <p:extLst>
      <p:ext uri="{BB962C8B-B14F-4D97-AF65-F5344CB8AC3E}">
        <p14:creationId xmlns:p14="http://schemas.microsoft.com/office/powerpoint/2010/main" val="771173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Face to Face Experience Overview</a:t>
            </a:r>
          </a:p>
        </p:txBody>
      </p:sp>
      <p:sp>
        <p:nvSpPr>
          <p:cNvPr id="3" name="Content Placeholder 2"/>
          <p:cNvSpPr>
            <a:spLocks noGrp="1"/>
          </p:cNvSpPr>
          <p:nvPr>
            <p:ph idx="1"/>
          </p:nvPr>
        </p:nvSpPr>
        <p:spPr/>
        <p:txBody>
          <a:bodyPr>
            <a:normAutofit fontScale="62500" lnSpcReduction="20000"/>
          </a:bodyPr>
          <a:lstStyle/>
          <a:p>
            <a:r>
              <a:rPr lang="en-US" dirty="0"/>
              <a:t>SESSIONS 1 AND 2</a:t>
            </a:r>
          </a:p>
          <a:p>
            <a:pPr lvl="1"/>
            <a:r>
              <a:rPr lang="en-US" sz="2600" dirty="0"/>
              <a:t>We center on God and the grace God offers.</a:t>
            </a:r>
          </a:p>
          <a:p>
            <a:pPr lvl="1"/>
            <a:r>
              <a:rPr lang="en-US" sz="2600" dirty="0"/>
              <a:t>Three of the talks will focus on the “priesthood of all believers” living in grace.</a:t>
            </a:r>
          </a:p>
          <a:p>
            <a:r>
              <a:rPr lang="en-US" dirty="0"/>
              <a:t>SESSIONS 3 AND 4</a:t>
            </a:r>
          </a:p>
          <a:p>
            <a:pPr lvl="1"/>
            <a:r>
              <a:rPr lang="en-US" sz="2600" dirty="0"/>
              <a:t>The theme is about knowing Christ personally.</a:t>
            </a:r>
          </a:p>
          <a:p>
            <a:pPr lvl="1"/>
            <a:r>
              <a:rPr lang="en-US" sz="2600" dirty="0"/>
              <a:t>The talks shift attention to Christ teaching pilgrims how to be apostles and/or spiritual leaders.</a:t>
            </a:r>
          </a:p>
          <a:p>
            <a:r>
              <a:rPr lang="en-US" dirty="0"/>
              <a:t>SESSIONS 5 AND 6</a:t>
            </a:r>
          </a:p>
          <a:p>
            <a:pPr lvl="1"/>
            <a:r>
              <a:rPr lang="en-US" sz="2600" dirty="0"/>
              <a:t>Attention focuses on the Holy Spirit’s equipping Jesus’ disciples to be Jesus’ body, the church. The talks on these two days develop the theme of how Christian community looks in action. By this time in the retreat, an enthusiastic spirit will prevail within this Face to Face community. The pilgrims may begin thinking about the end of this Encounter. Rather than trying to anticipate what is ahead, it will be more productive to live in the moment.</a:t>
            </a:r>
          </a:p>
          <a:p>
            <a:r>
              <a:rPr lang="en-US" dirty="0"/>
              <a:t>SESSION 7</a:t>
            </a:r>
          </a:p>
          <a:p>
            <a:pPr lvl="1"/>
            <a:r>
              <a:rPr lang="en-US" sz="2600" dirty="0"/>
              <a:t>A hospice leader will speak directly to subjects that many “seniors” share in common: “What do I have left?” “How do I cope with my loss?”</a:t>
            </a:r>
          </a:p>
          <a:p>
            <a:r>
              <a:rPr lang="en-US" dirty="0"/>
              <a:t>SESSION 8</a:t>
            </a:r>
          </a:p>
          <a:p>
            <a:pPr lvl="1"/>
            <a:r>
              <a:rPr lang="en-US" sz="2600" dirty="0"/>
              <a:t>Persevering in our call and vocation.</a:t>
            </a:r>
          </a:p>
        </p:txBody>
      </p:sp>
    </p:spTree>
    <p:extLst>
      <p:ext uri="{BB962C8B-B14F-4D97-AF65-F5344CB8AC3E}">
        <p14:creationId xmlns:p14="http://schemas.microsoft.com/office/powerpoint/2010/main" val="534598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Face to Face Team Selection</a:t>
            </a:r>
          </a:p>
        </p:txBody>
      </p:sp>
      <p:sp>
        <p:nvSpPr>
          <p:cNvPr id="3" name="Content Placeholder 2"/>
          <p:cNvSpPr>
            <a:spLocks noGrp="1"/>
          </p:cNvSpPr>
          <p:nvPr>
            <p:ph idx="1"/>
          </p:nvPr>
        </p:nvSpPr>
        <p:spPr/>
        <p:txBody>
          <a:bodyPr>
            <a:normAutofit fontScale="85000" lnSpcReduction="20000"/>
          </a:bodyPr>
          <a:lstStyle/>
          <a:p>
            <a:r>
              <a:rPr lang="en-US" dirty="0"/>
              <a:t>Team Selection Committee appointed by the Fredericksburg Emmaus Board to identify members for:</a:t>
            </a:r>
          </a:p>
          <a:p>
            <a:pPr lvl="1"/>
            <a:r>
              <a:rPr lang="en-US" dirty="0"/>
              <a:t>A strong, balanced Team after prayer and reflection on the gifts, experience, and needs of Community members</a:t>
            </a:r>
          </a:p>
          <a:p>
            <a:pPr lvl="1"/>
            <a:r>
              <a:rPr lang="en-US" dirty="0"/>
              <a:t>Broad involvement by the Emmaus Community on Teams</a:t>
            </a:r>
          </a:p>
          <a:p>
            <a:pPr lvl="1"/>
            <a:r>
              <a:rPr lang="en-US" dirty="0"/>
              <a:t>A pathway for new leadership for future Encounters and for the Community</a:t>
            </a:r>
          </a:p>
          <a:p>
            <a:pPr lvl="1"/>
            <a:r>
              <a:rPr lang="en-US" dirty="0"/>
              <a:t>Attention to what people need to grow in Grace and authentic servanthood</a:t>
            </a:r>
          </a:p>
          <a:p>
            <a:r>
              <a:rPr lang="en-US" dirty="0"/>
              <a:t>Prayerful discernment by:</a:t>
            </a:r>
          </a:p>
          <a:p>
            <a:pPr lvl="1"/>
            <a:r>
              <a:rPr lang="en-US" dirty="0"/>
              <a:t>Team Selection Committee</a:t>
            </a:r>
          </a:p>
          <a:p>
            <a:pPr lvl="1"/>
            <a:r>
              <a:rPr lang="en-US" dirty="0"/>
              <a:t>Encounter Lay Director</a:t>
            </a:r>
          </a:p>
          <a:p>
            <a:pPr lvl="1"/>
            <a:r>
              <a:rPr lang="en-US" dirty="0"/>
              <a:t>Encounter Spiritual Director</a:t>
            </a:r>
          </a:p>
          <a:p>
            <a:pPr lvl="1"/>
            <a:r>
              <a:rPr lang="en-US" dirty="0"/>
              <a:t>Fredericksburg Emmaus Board of Directors</a:t>
            </a:r>
          </a:p>
        </p:txBody>
      </p:sp>
    </p:spTree>
    <p:extLst>
      <p:ext uri="{BB962C8B-B14F-4D97-AF65-F5344CB8AC3E}">
        <p14:creationId xmlns:p14="http://schemas.microsoft.com/office/powerpoint/2010/main" val="545481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Progressive Servanthood</a:t>
            </a:r>
          </a:p>
        </p:txBody>
      </p:sp>
      <p:sp>
        <p:nvSpPr>
          <p:cNvPr id="3" name="Content Placeholder 2"/>
          <p:cNvSpPr>
            <a:spLocks noGrp="1"/>
          </p:cNvSpPr>
          <p:nvPr>
            <p:ph idx="1"/>
          </p:nvPr>
        </p:nvSpPr>
        <p:spPr/>
        <p:txBody>
          <a:bodyPr>
            <a:normAutofit fontScale="85000" lnSpcReduction="20000"/>
          </a:bodyPr>
          <a:lstStyle/>
          <a:p>
            <a:r>
              <a:rPr lang="en-US" dirty="0"/>
              <a:t>Purpose of progressive servanthood</a:t>
            </a:r>
          </a:p>
          <a:p>
            <a:pPr lvl="1"/>
            <a:r>
              <a:rPr lang="en-US" dirty="0"/>
              <a:t>To prepare Team members for progressive positions of service</a:t>
            </a:r>
          </a:p>
          <a:p>
            <a:pPr lvl="1"/>
            <a:r>
              <a:rPr lang="en-US" dirty="0"/>
              <a:t>To provide Leadership training</a:t>
            </a:r>
          </a:p>
          <a:p>
            <a:pPr lvl="1"/>
            <a:r>
              <a:rPr lang="en-US" dirty="0"/>
              <a:t>To provide Spiritual development</a:t>
            </a:r>
          </a:p>
          <a:p>
            <a:r>
              <a:rPr lang="en-US" dirty="0"/>
              <a:t>Roles</a:t>
            </a:r>
          </a:p>
          <a:p>
            <a:pPr lvl="1"/>
            <a:r>
              <a:rPr lang="en-US" dirty="0"/>
              <a:t>Support roles</a:t>
            </a:r>
          </a:p>
          <a:p>
            <a:pPr lvl="2"/>
            <a:r>
              <a:rPr lang="en-US" dirty="0"/>
              <a:t>Servant Teams:  Agape, Logistics, and Prayer Teams</a:t>
            </a:r>
          </a:p>
          <a:p>
            <a:pPr lvl="2"/>
            <a:r>
              <a:rPr lang="en-US" dirty="0"/>
              <a:t>Community Volunteer</a:t>
            </a:r>
          </a:p>
          <a:p>
            <a:pPr lvl="1"/>
            <a:r>
              <a:rPr lang="en-US" dirty="0"/>
              <a:t>Conference (Talk) Room</a:t>
            </a:r>
          </a:p>
          <a:p>
            <a:pPr lvl="2"/>
            <a:r>
              <a:rPr lang="en-US" dirty="0"/>
              <a:t>Table Leader to Coach</a:t>
            </a:r>
          </a:p>
          <a:p>
            <a:pPr lvl="2"/>
            <a:r>
              <a:rPr lang="en-US" dirty="0"/>
              <a:t>Coach to Encounter Lay Director</a:t>
            </a:r>
          </a:p>
          <a:p>
            <a:pPr lvl="1"/>
            <a:r>
              <a:rPr lang="en-US" dirty="0"/>
              <a:t>Music</a:t>
            </a:r>
          </a:p>
          <a:p>
            <a:pPr lvl="1"/>
            <a:r>
              <a:rPr lang="en-US" dirty="0"/>
              <a:t>Spiritual Director</a:t>
            </a:r>
          </a:p>
          <a:p>
            <a:pPr lvl="2"/>
            <a:r>
              <a:rPr lang="en-US" dirty="0"/>
              <a:t>Spiritual Director to Encounter Spiritual Director</a:t>
            </a:r>
          </a:p>
        </p:txBody>
      </p:sp>
    </p:spTree>
    <p:extLst>
      <p:ext uri="{BB962C8B-B14F-4D97-AF65-F5344CB8AC3E}">
        <p14:creationId xmlns:p14="http://schemas.microsoft.com/office/powerpoint/2010/main" val="1593725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Guiding Principles of Service</a:t>
            </a:r>
          </a:p>
        </p:txBody>
      </p:sp>
      <p:sp>
        <p:nvSpPr>
          <p:cNvPr id="3" name="Content Placeholder 2"/>
          <p:cNvSpPr>
            <a:spLocks noGrp="1"/>
          </p:cNvSpPr>
          <p:nvPr>
            <p:ph idx="1"/>
          </p:nvPr>
        </p:nvSpPr>
        <p:spPr/>
        <p:txBody>
          <a:bodyPr>
            <a:normAutofit lnSpcReduction="10000"/>
          </a:bodyPr>
          <a:lstStyle/>
          <a:p>
            <a:r>
              <a:rPr lang="en-US" dirty="0"/>
              <a:t>Scriptural underpinning</a:t>
            </a:r>
          </a:p>
          <a:p>
            <a:pPr lvl="1"/>
            <a:r>
              <a:rPr lang="en-US" dirty="0"/>
              <a:t>Philippians 2:1-11 – Imitating Christ’s humility</a:t>
            </a:r>
          </a:p>
          <a:p>
            <a:pPr lvl="1"/>
            <a:r>
              <a:rPr lang="en-US" dirty="0"/>
              <a:t>1 Corinthians 12:1-11 – Spiritual Gifts</a:t>
            </a:r>
          </a:p>
          <a:p>
            <a:pPr lvl="1"/>
            <a:r>
              <a:rPr lang="en-US" dirty="0"/>
              <a:t>1 Corinthians 12:12-31 – One body, many members</a:t>
            </a:r>
          </a:p>
          <a:p>
            <a:pPr lvl="1"/>
            <a:r>
              <a:rPr lang="en-US" dirty="0"/>
              <a:t>Galatians 5:22-26 – The Fruit of the Spirit</a:t>
            </a:r>
          </a:p>
          <a:p>
            <a:r>
              <a:rPr lang="en-US" dirty="0"/>
              <a:t>Service on a Face to Face Team</a:t>
            </a:r>
          </a:p>
          <a:p>
            <a:pPr lvl="1"/>
            <a:r>
              <a:rPr lang="en-US" u="sng" dirty="0"/>
              <a:t>All roles</a:t>
            </a:r>
            <a:r>
              <a:rPr lang="en-US" dirty="0"/>
              <a:t> on an Face t0 Face Team </a:t>
            </a:r>
            <a:r>
              <a:rPr lang="en-US" u="sng" dirty="0"/>
              <a:t>are vital</a:t>
            </a:r>
            <a:r>
              <a:rPr lang="en-US" dirty="0"/>
              <a:t> and no role is better or worse than any other</a:t>
            </a:r>
          </a:p>
          <a:p>
            <a:pPr lvl="1"/>
            <a:r>
              <a:rPr lang="en-US" dirty="0"/>
              <a:t>In the spirit of Face to Face, by serving on an Emmaus Team </a:t>
            </a:r>
            <a:r>
              <a:rPr lang="en-US" u="sng" dirty="0"/>
              <a:t>you are allowing yourselves to be used by the Holy Spirit as needed</a:t>
            </a:r>
          </a:p>
        </p:txBody>
      </p:sp>
    </p:spTree>
    <p:extLst>
      <p:ext uri="{BB962C8B-B14F-4D97-AF65-F5344CB8AC3E}">
        <p14:creationId xmlns:p14="http://schemas.microsoft.com/office/powerpoint/2010/main" val="978887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Roles and Responsibilities</a:t>
            </a:r>
          </a:p>
        </p:txBody>
      </p:sp>
      <p:sp>
        <p:nvSpPr>
          <p:cNvPr id="3" name="Content Placeholder 2"/>
          <p:cNvSpPr>
            <a:spLocks noGrp="1"/>
          </p:cNvSpPr>
          <p:nvPr>
            <p:ph idx="1"/>
          </p:nvPr>
        </p:nvSpPr>
        <p:spPr/>
        <p:txBody>
          <a:bodyPr>
            <a:normAutofit/>
          </a:bodyPr>
          <a:lstStyle/>
          <a:p>
            <a:r>
              <a:rPr lang="en-US" dirty="0"/>
              <a:t>Conference (Talk) Room Team</a:t>
            </a:r>
          </a:p>
          <a:p>
            <a:pPr lvl="1"/>
            <a:r>
              <a:rPr lang="en-US" dirty="0"/>
              <a:t>Encounter Lay Director</a:t>
            </a:r>
          </a:p>
          <a:p>
            <a:pPr lvl="1"/>
            <a:r>
              <a:rPr lang="en-US" dirty="0"/>
              <a:t>Encounter Spiritual Director</a:t>
            </a:r>
          </a:p>
          <a:p>
            <a:pPr lvl="1"/>
            <a:r>
              <a:rPr lang="en-US" dirty="0"/>
              <a:t>Coaches</a:t>
            </a:r>
          </a:p>
          <a:p>
            <a:pPr lvl="1"/>
            <a:r>
              <a:rPr lang="en-US" dirty="0"/>
              <a:t>Table Leaders</a:t>
            </a:r>
          </a:p>
          <a:p>
            <a:pPr lvl="1"/>
            <a:r>
              <a:rPr lang="en-US" dirty="0"/>
              <a:t>Spiritual Directors</a:t>
            </a:r>
          </a:p>
          <a:p>
            <a:pPr lvl="1"/>
            <a:r>
              <a:rPr lang="en-US" dirty="0"/>
              <a:t>Music Leader</a:t>
            </a:r>
          </a:p>
          <a:p>
            <a:pPr lvl="1"/>
            <a:r>
              <a:rPr lang="en-US" dirty="0"/>
              <a:t>Board Representative</a:t>
            </a:r>
          </a:p>
          <a:p>
            <a:r>
              <a:rPr lang="en-US" dirty="0"/>
              <a:t>Servant Teams: Agape, Logistics, and Prayer Teams</a:t>
            </a:r>
          </a:p>
        </p:txBody>
      </p:sp>
    </p:spTree>
    <p:extLst>
      <p:ext uri="{BB962C8B-B14F-4D97-AF65-F5344CB8AC3E}">
        <p14:creationId xmlns:p14="http://schemas.microsoft.com/office/powerpoint/2010/main" val="1036996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Lay Directors and Board Rep</a:t>
            </a:r>
          </a:p>
        </p:txBody>
      </p:sp>
      <p:sp>
        <p:nvSpPr>
          <p:cNvPr id="3" name="Content Placeholder 2"/>
          <p:cNvSpPr>
            <a:spLocks noGrp="1"/>
          </p:cNvSpPr>
          <p:nvPr>
            <p:ph idx="1"/>
          </p:nvPr>
        </p:nvSpPr>
        <p:spPr/>
        <p:txBody>
          <a:bodyPr>
            <a:normAutofit fontScale="92500" lnSpcReduction="20000"/>
          </a:bodyPr>
          <a:lstStyle/>
          <a:p>
            <a:r>
              <a:rPr lang="en-US" dirty="0"/>
              <a:t>Encounter Lay Director</a:t>
            </a:r>
          </a:p>
          <a:p>
            <a:pPr lvl="1"/>
            <a:r>
              <a:rPr lang="en-US" dirty="0"/>
              <a:t>Builds and prepares the Team</a:t>
            </a:r>
          </a:p>
          <a:p>
            <a:pPr lvl="1"/>
            <a:r>
              <a:rPr lang="en-US" dirty="0"/>
              <a:t>Leads by serving</a:t>
            </a:r>
          </a:p>
          <a:p>
            <a:pPr lvl="1"/>
            <a:r>
              <a:rPr lang="en-US" dirty="0"/>
              <a:t>Acts under the authority of the Emmaus Board</a:t>
            </a:r>
          </a:p>
          <a:p>
            <a:r>
              <a:rPr lang="en-US" dirty="0"/>
              <a:t>Coaches</a:t>
            </a:r>
          </a:p>
          <a:p>
            <a:pPr lvl="1"/>
            <a:r>
              <a:rPr lang="en-US" dirty="0"/>
              <a:t>Assist the ELD</a:t>
            </a:r>
          </a:p>
          <a:p>
            <a:pPr lvl="1"/>
            <a:r>
              <a:rPr lang="en-US" dirty="0"/>
              <a:t>Maintain the schedule and flow of the Encounter</a:t>
            </a:r>
          </a:p>
          <a:p>
            <a:r>
              <a:rPr lang="en-US" dirty="0"/>
              <a:t>Board Representative</a:t>
            </a:r>
          </a:p>
          <a:p>
            <a:pPr lvl="1"/>
            <a:r>
              <a:rPr lang="en-US" dirty="0"/>
              <a:t>Voice of the Emmaus Board</a:t>
            </a:r>
          </a:p>
          <a:p>
            <a:pPr lvl="1"/>
            <a:r>
              <a:rPr lang="en-US" dirty="0"/>
              <a:t>Maintains continuity between Encounters</a:t>
            </a:r>
          </a:p>
          <a:p>
            <a:pPr lvl="1"/>
            <a:r>
              <a:rPr lang="en-US" dirty="0"/>
              <a:t>Advises the ELD and ESD</a:t>
            </a:r>
          </a:p>
          <a:p>
            <a:pPr lvl="1"/>
            <a:r>
              <a:rPr lang="en-US" dirty="0"/>
              <a:t>Provides a degree of quality assurance</a:t>
            </a:r>
          </a:p>
        </p:txBody>
      </p:sp>
    </p:spTree>
    <p:extLst>
      <p:ext uri="{BB962C8B-B14F-4D97-AF65-F5344CB8AC3E}">
        <p14:creationId xmlns:p14="http://schemas.microsoft.com/office/powerpoint/2010/main" val="130581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Leaders</a:t>
            </a:r>
          </a:p>
        </p:txBody>
      </p:sp>
      <p:sp>
        <p:nvSpPr>
          <p:cNvPr id="3" name="Content Placeholder 2"/>
          <p:cNvSpPr>
            <a:spLocks noGrp="1"/>
          </p:cNvSpPr>
          <p:nvPr>
            <p:ph idx="1"/>
          </p:nvPr>
        </p:nvSpPr>
        <p:spPr/>
        <p:txBody>
          <a:bodyPr>
            <a:normAutofit/>
          </a:bodyPr>
          <a:lstStyle/>
          <a:p>
            <a:r>
              <a:rPr lang="en-US" dirty="0"/>
              <a:t>Table Leaders</a:t>
            </a:r>
          </a:p>
          <a:p>
            <a:pPr lvl="1"/>
            <a:r>
              <a:rPr lang="en-US" dirty="0"/>
              <a:t>Facilitate Table interaction</a:t>
            </a:r>
          </a:p>
          <a:p>
            <a:pPr lvl="1"/>
            <a:r>
              <a:rPr lang="en-US" dirty="0"/>
              <a:t>Lead the Pilgrims</a:t>
            </a:r>
          </a:p>
          <a:p>
            <a:pPr lvl="1"/>
            <a:r>
              <a:rPr lang="en-US" dirty="0"/>
              <a:t>Create an affirming atmosphere</a:t>
            </a:r>
          </a:p>
          <a:p>
            <a:pPr lvl="1"/>
            <a:r>
              <a:rPr lang="en-US" dirty="0"/>
              <a:t>Guide the discussions</a:t>
            </a:r>
          </a:p>
          <a:p>
            <a:pPr lvl="1"/>
            <a:r>
              <a:rPr lang="en-US" dirty="0"/>
              <a:t>Encourage self-direction</a:t>
            </a:r>
          </a:p>
        </p:txBody>
      </p:sp>
    </p:spTree>
    <p:extLst>
      <p:ext uri="{BB962C8B-B14F-4D97-AF65-F5344CB8AC3E}">
        <p14:creationId xmlns:p14="http://schemas.microsoft.com/office/powerpoint/2010/main" val="66595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Spiritual Directors</a:t>
            </a:r>
          </a:p>
        </p:txBody>
      </p:sp>
      <p:sp>
        <p:nvSpPr>
          <p:cNvPr id="3" name="Content Placeholder 2"/>
          <p:cNvSpPr>
            <a:spLocks noGrp="1"/>
          </p:cNvSpPr>
          <p:nvPr>
            <p:ph idx="1"/>
          </p:nvPr>
        </p:nvSpPr>
        <p:spPr/>
        <p:txBody>
          <a:bodyPr/>
          <a:lstStyle/>
          <a:p>
            <a:r>
              <a:rPr lang="en-US" dirty="0"/>
              <a:t>Encounter Spiritual Director</a:t>
            </a:r>
          </a:p>
          <a:p>
            <a:pPr lvl="1"/>
            <a:r>
              <a:rPr lang="en-US" dirty="0"/>
              <a:t>Provides spiritual preparation of the Team</a:t>
            </a:r>
          </a:p>
          <a:p>
            <a:pPr lvl="1"/>
            <a:r>
              <a:rPr lang="en-US" dirty="0"/>
              <a:t>Supports the Encounter Lay Director</a:t>
            </a:r>
          </a:p>
          <a:p>
            <a:pPr lvl="1"/>
            <a:r>
              <a:rPr lang="en-US" dirty="0"/>
              <a:t>Pastor-at-large for the Team during training</a:t>
            </a:r>
          </a:p>
          <a:p>
            <a:pPr lvl="1"/>
            <a:r>
              <a:rPr lang="en-US" dirty="0"/>
              <a:t>Pastor-at-large for the Pilgrims during the Walk</a:t>
            </a:r>
          </a:p>
          <a:p>
            <a:r>
              <a:rPr lang="en-US" dirty="0"/>
              <a:t>Spiritual Directors</a:t>
            </a:r>
          </a:p>
          <a:p>
            <a:pPr lvl="1"/>
            <a:r>
              <a:rPr lang="en-US" dirty="0"/>
              <a:t>Assist the Encounter Spiritual Director</a:t>
            </a:r>
          </a:p>
        </p:txBody>
      </p:sp>
    </p:spTree>
    <p:extLst>
      <p:ext uri="{BB962C8B-B14F-4D97-AF65-F5344CB8AC3E}">
        <p14:creationId xmlns:p14="http://schemas.microsoft.com/office/powerpoint/2010/main" val="1338581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Music Leaders</a:t>
            </a:r>
          </a:p>
        </p:txBody>
      </p:sp>
      <p:sp>
        <p:nvSpPr>
          <p:cNvPr id="3" name="Content Placeholder 2"/>
          <p:cNvSpPr>
            <a:spLocks noGrp="1"/>
          </p:cNvSpPr>
          <p:nvPr>
            <p:ph idx="1"/>
          </p:nvPr>
        </p:nvSpPr>
        <p:spPr/>
        <p:txBody>
          <a:bodyPr>
            <a:normAutofit lnSpcReduction="10000"/>
          </a:bodyPr>
          <a:lstStyle/>
          <a:p>
            <a:r>
              <a:rPr lang="en-US" dirty="0"/>
              <a:t>Music Leaders</a:t>
            </a:r>
          </a:p>
          <a:p>
            <a:pPr lvl="1"/>
            <a:r>
              <a:rPr lang="en-US" dirty="0"/>
              <a:t>Provide music during teaming</a:t>
            </a:r>
          </a:p>
          <a:p>
            <a:pPr lvl="1"/>
            <a:r>
              <a:rPr lang="en-US" dirty="0"/>
              <a:t>Provide music during the Encounter</a:t>
            </a:r>
          </a:p>
          <a:p>
            <a:r>
              <a:rPr lang="en-US" dirty="0"/>
              <a:t>Music Leadership requires</a:t>
            </a:r>
          </a:p>
          <a:p>
            <a:pPr lvl="1"/>
            <a:r>
              <a:rPr lang="en-US" dirty="0"/>
              <a:t>Prayer</a:t>
            </a:r>
          </a:p>
          <a:p>
            <a:pPr lvl="1"/>
            <a:r>
              <a:rPr lang="en-US" dirty="0"/>
              <a:t>Intentionality</a:t>
            </a:r>
          </a:p>
          <a:p>
            <a:pPr lvl="1"/>
            <a:r>
              <a:rPr lang="en-US" dirty="0"/>
              <a:t>Preparedness</a:t>
            </a:r>
          </a:p>
          <a:p>
            <a:r>
              <a:rPr lang="en-US" dirty="0"/>
              <a:t>Music on the Encounter</a:t>
            </a:r>
          </a:p>
          <a:p>
            <a:pPr lvl="1"/>
            <a:r>
              <a:rPr lang="en-US" dirty="0"/>
              <a:t>Not a performance</a:t>
            </a:r>
          </a:p>
          <a:p>
            <a:pPr lvl="1"/>
            <a:r>
              <a:rPr lang="en-US" dirty="0"/>
              <a:t>Humble servanthood</a:t>
            </a:r>
          </a:p>
        </p:txBody>
      </p:sp>
    </p:spTree>
    <p:extLst>
      <p:ext uri="{BB962C8B-B14F-4D97-AF65-F5344CB8AC3E}">
        <p14:creationId xmlns:p14="http://schemas.microsoft.com/office/powerpoint/2010/main" val="180411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Servant Teams</a:t>
            </a:r>
            <a:br>
              <a:rPr lang="en-US" dirty="0"/>
            </a:br>
            <a:r>
              <a:rPr lang="en-US" dirty="0"/>
              <a:t>(Agape, Logistics and Prayer Teams)</a:t>
            </a:r>
          </a:p>
        </p:txBody>
      </p:sp>
      <p:sp>
        <p:nvSpPr>
          <p:cNvPr id="3" name="Content Placeholder 2"/>
          <p:cNvSpPr>
            <a:spLocks noGrp="1"/>
          </p:cNvSpPr>
          <p:nvPr>
            <p:ph idx="1"/>
          </p:nvPr>
        </p:nvSpPr>
        <p:spPr/>
        <p:txBody>
          <a:bodyPr>
            <a:normAutofit/>
          </a:bodyPr>
          <a:lstStyle/>
          <a:p>
            <a:r>
              <a:rPr lang="en-US" dirty="0"/>
              <a:t>Behind the scenes</a:t>
            </a:r>
          </a:p>
          <a:p>
            <a:r>
              <a:rPr lang="en-US" dirty="0"/>
              <a:t>Offer themselves to God in the spirit of </a:t>
            </a:r>
            <a:r>
              <a:rPr lang="en-US" u="sng" dirty="0"/>
              <a:t>anonymous</a:t>
            </a:r>
            <a:r>
              <a:rPr lang="en-US" dirty="0"/>
              <a:t> servanthood</a:t>
            </a:r>
          </a:p>
          <a:p>
            <a:r>
              <a:rPr lang="en-US" dirty="0"/>
              <a:t>Allow the Conference Room Team to focus on the mission and the Pilgrims and not on logistics</a:t>
            </a:r>
          </a:p>
          <a:p>
            <a:r>
              <a:rPr lang="en-US" dirty="0"/>
              <a:t>Coordinate Community volunteers</a:t>
            </a:r>
          </a:p>
          <a:p>
            <a:r>
              <a:rPr lang="en-US" dirty="0"/>
              <a:t>Serve humbly, selflessly, and </a:t>
            </a:r>
            <a:r>
              <a:rPr lang="en-US" u="sng" dirty="0"/>
              <a:t>invisibly</a:t>
            </a:r>
            <a:r>
              <a:rPr lang="en-US" dirty="0"/>
              <a:t> insofar as possible</a:t>
            </a:r>
          </a:p>
        </p:txBody>
      </p:sp>
    </p:spTree>
    <p:extLst>
      <p:ext uri="{BB962C8B-B14F-4D97-AF65-F5344CB8AC3E}">
        <p14:creationId xmlns:p14="http://schemas.microsoft.com/office/powerpoint/2010/main" val="1290601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Journey with Christ</a:t>
            </a:r>
          </a:p>
        </p:txBody>
      </p:sp>
      <p:sp>
        <p:nvSpPr>
          <p:cNvPr id="3" name="Content Placeholder 2"/>
          <p:cNvSpPr>
            <a:spLocks noGrp="1"/>
          </p:cNvSpPr>
          <p:nvPr>
            <p:ph idx="1"/>
          </p:nvPr>
        </p:nvSpPr>
        <p:spPr/>
        <p:txBody>
          <a:bodyPr>
            <a:normAutofit fontScale="92500" lnSpcReduction="20000"/>
          </a:bodyPr>
          <a:lstStyle/>
          <a:p>
            <a:r>
              <a:rPr lang="en-US" dirty="0"/>
              <a:t>Remember, Emmaus is a partnership with your local churches:</a:t>
            </a:r>
          </a:p>
          <a:p>
            <a:pPr lvl="1"/>
            <a:r>
              <a:rPr lang="en-US" dirty="0"/>
              <a:t>With a mission of empowering Leaders to be the hands and feet of Christ, and with a</a:t>
            </a:r>
          </a:p>
          <a:p>
            <a:pPr lvl="1"/>
            <a:r>
              <a:rPr lang="en-US" dirty="0"/>
              <a:t>Vision of developing Fourth Day Leaders embodying Jesus Christ</a:t>
            </a:r>
          </a:p>
          <a:p>
            <a:r>
              <a:rPr lang="en-US" dirty="0"/>
              <a:t>Quote from the Emmaus program on The Upper Room® website:</a:t>
            </a:r>
          </a:p>
          <a:p>
            <a:pPr lvl="1"/>
            <a:r>
              <a:rPr lang="en-US" dirty="0"/>
              <a:t>“I continue to dream and pray about a revival of holiness in our day that moves forth in mission and </a:t>
            </a:r>
            <a:r>
              <a:rPr lang="en-US" u="sng" dirty="0"/>
              <a:t>creates authentic community in which each person can be unleashed through the empowerment of the Spirit</a:t>
            </a:r>
            <a:r>
              <a:rPr lang="en-US" dirty="0"/>
              <a:t> to fulfill God’s creational intentions.” </a:t>
            </a:r>
            <a:r>
              <a:rPr lang="en-US" baseline="-25000" dirty="0"/>
              <a:t>John Wesley</a:t>
            </a:r>
          </a:p>
        </p:txBody>
      </p:sp>
    </p:spTree>
    <p:extLst>
      <p:ext uri="{BB962C8B-B14F-4D97-AF65-F5344CB8AC3E}">
        <p14:creationId xmlns:p14="http://schemas.microsoft.com/office/powerpoint/2010/main" val="646467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26252" y="3688585"/>
            <a:ext cx="4018023" cy="923330"/>
          </a:xfrm>
          <a:prstGeom prst="rect">
            <a:avLst/>
          </a:prstGeom>
          <a:noFill/>
        </p:spPr>
        <p:txBody>
          <a:bodyPr wrap="none" rtlCol="0">
            <a:spAutoFit/>
          </a:bodyPr>
          <a:lstStyle/>
          <a:p>
            <a:r>
              <a:rPr lang="en-US" sz="5400" b="1" dirty="0">
                <a:solidFill>
                  <a:schemeClr val="accent1">
                    <a:lumMod val="60000"/>
                    <a:lumOff val="40000"/>
                  </a:schemeClr>
                </a:solidFill>
                <a:effectLst>
                  <a:innerShdw blurRad="63500" dist="381000" dir="2700000">
                    <a:prstClr val="black">
                      <a:alpha val="50000"/>
                    </a:prstClr>
                  </a:innerShdw>
                  <a:reflection blurRad="165100" stA="57000" endPos="37000" dist="50800" dir="5400000" sy="-100000" algn="bl" rotWithShape="0"/>
                </a:effectLst>
              </a:rPr>
              <a:t>Questions ?</a:t>
            </a:r>
          </a:p>
        </p:txBody>
      </p:sp>
      <p:sp>
        <p:nvSpPr>
          <p:cNvPr id="3" name="TextBox 2"/>
          <p:cNvSpPr txBox="1"/>
          <p:nvPr/>
        </p:nvSpPr>
        <p:spPr>
          <a:xfrm>
            <a:off x="1109299" y="1937084"/>
            <a:ext cx="7206203" cy="1077218"/>
          </a:xfrm>
          <a:prstGeom prst="rect">
            <a:avLst/>
          </a:prstGeom>
          <a:noFill/>
        </p:spPr>
        <p:txBody>
          <a:bodyPr wrap="none" rtlCol="0">
            <a:spAutoFit/>
          </a:bodyPr>
          <a:lstStyle/>
          <a:p>
            <a:pPr algn="ctr"/>
            <a:r>
              <a:rPr lang="en-US" sz="3200" dirty="0"/>
              <a:t>Let us be unleashed and empowered </a:t>
            </a:r>
            <a:r>
              <a:rPr lang="en-US" sz="3200"/>
              <a:t>by </a:t>
            </a:r>
          </a:p>
          <a:p>
            <a:pPr algn="ctr"/>
            <a:r>
              <a:rPr lang="en-US" sz="3200" dirty="0"/>
              <a:t>the Holy Spirit!</a:t>
            </a:r>
          </a:p>
        </p:txBody>
      </p:sp>
    </p:spTree>
    <p:extLst>
      <p:ext uri="{BB962C8B-B14F-4D97-AF65-F5344CB8AC3E}">
        <p14:creationId xmlns:p14="http://schemas.microsoft.com/office/powerpoint/2010/main" val="19957694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name="Presentation" id="{B73A6922-7040-8644-BEE9-0E65CDB9A85E}" vid="{D8F9FCFE-9105-364D-8153-5B8282723B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1500</TotalTime>
  <Words>973</Words>
  <Application>Microsoft Macintosh PowerPoint</Application>
  <PresentationFormat>On-screen Show (4:3)</PresentationFormat>
  <Paragraphs>128</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Calibri</vt:lpstr>
      <vt:lpstr>Constantia</vt:lpstr>
      <vt:lpstr>Wingdings 2</vt:lpstr>
      <vt:lpstr>Flow</vt:lpstr>
      <vt:lpstr>Face to Face Orientation</vt:lpstr>
      <vt:lpstr>Why Are We Here?</vt:lpstr>
      <vt:lpstr>The Upper Room®</vt:lpstr>
      <vt:lpstr>Face to Face Experience Overview</vt:lpstr>
      <vt:lpstr>The Face to Face Team Selection</vt:lpstr>
      <vt:lpstr>Progressive Servanthood</vt:lpstr>
      <vt:lpstr>Guiding Principles of Service</vt:lpstr>
      <vt:lpstr>Roles and Responsibilities</vt:lpstr>
      <vt:lpstr>Lay Directors and Board Rep</vt:lpstr>
      <vt:lpstr>Table Leaders</vt:lpstr>
      <vt:lpstr>Spiritual Directors</vt:lpstr>
      <vt:lpstr>Music Leaders</vt:lpstr>
      <vt:lpstr>Servant Teams (Agape, Logistics and Prayer Teams)</vt:lpstr>
      <vt:lpstr>A Journey with Christ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Mann</dc:creator>
  <cp:lastModifiedBy>Chris Campbell</cp:lastModifiedBy>
  <cp:revision>79</cp:revision>
  <dcterms:created xsi:type="dcterms:W3CDTF">2016-09-04T08:26:44Z</dcterms:created>
  <dcterms:modified xsi:type="dcterms:W3CDTF">2025-03-16T01:47:53Z</dcterms:modified>
</cp:coreProperties>
</file>