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6" r:id="rId2"/>
    <p:sldId id="285" r:id="rId3"/>
    <p:sldId id="257" r:id="rId4"/>
    <p:sldId id="271" r:id="rId5"/>
    <p:sldId id="272" r:id="rId6"/>
    <p:sldId id="273" r:id="rId7"/>
    <p:sldId id="274" r:id="rId8"/>
    <p:sldId id="275" r:id="rId9"/>
    <p:sldId id="276" r:id="rId10"/>
    <p:sldId id="277" r:id="rId11"/>
    <p:sldId id="278" r:id="rId12"/>
    <p:sldId id="284" r:id="rId13"/>
    <p:sldId id="282" r:id="rId14"/>
    <p:sldId id="280" r:id="rId15"/>
    <p:sldId id="270"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201" autoAdjust="0"/>
    <p:restoredTop sz="88082"/>
  </p:normalViewPr>
  <p:slideViewPr>
    <p:cSldViewPr snapToGrid="0">
      <p:cViewPr varScale="1">
        <p:scale>
          <a:sx n="111" d="100"/>
          <a:sy n="111" d="100"/>
        </p:scale>
        <p:origin x="1672" y="200"/>
      </p:cViewPr>
      <p:guideLst/>
    </p:cSldViewPr>
  </p:slideViewPr>
  <p:notesTextViewPr>
    <p:cViewPr>
      <p:scale>
        <a:sx n="1" d="1"/>
        <a:sy n="1" d="1"/>
      </p:scale>
      <p:origin x="0" y="0"/>
    </p:cViewPr>
  </p:notesTextViewPr>
  <p:sorterViewPr>
    <p:cViewPr>
      <p:scale>
        <a:sx n="185" d="100"/>
        <a:sy n="185"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05C686-4EFE-2343-BBFD-D3C74851810C}" type="datetimeFigureOut">
              <a:rPr lang="en-US" smtClean="0"/>
              <a:t>3/15/25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C20C8B-71C6-374E-9689-06B4FC4A69B9}" type="slidenum">
              <a:rPr lang="en-US" smtClean="0"/>
              <a:t>‹#›</a:t>
            </a:fld>
            <a:endParaRPr lang="en-US"/>
          </a:p>
        </p:txBody>
      </p:sp>
    </p:spTree>
    <p:extLst>
      <p:ext uri="{BB962C8B-B14F-4D97-AF65-F5344CB8AC3E}">
        <p14:creationId xmlns:p14="http://schemas.microsoft.com/office/powerpoint/2010/main" val="1562876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0EAB0777-4C60-462E-A92C-CDAFD498799C}" type="datetimeFigureOut">
              <a:rPr lang="en-US" smtClean="0"/>
              <a:t>3/15/25</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59DE6EB8-52AB-45EA-A660-3E1EBFA72987}"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EAB0777-4C60-462E-A92C-CDAFD498799C}" type="datetimeFigureOut">
              <a:rPr lang="en-US" smtClean="0"/>
              <a:t>3/15/25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DE6EB8-52AB-45EA-A660-3E1EBFA72987}" type="slidenum">
              <a:rPr lang="en-US" smtClean="0"/>
              <a:t>‹#›</a:t>
            </a:fld>
            <a:endParaRPr lang="en-US"/>
          </a:p>
        </p:txBody>
      </p:sp>
      <p:pic>
        <p:nvPicPr>
          <p:cNvPr id="7" name="Picture 6" descr="WTE-Logo.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83557" y="225287"/>
            <a:ext cx="1315262" cy="628781"/>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0EAB0777-4C60-462E-A92C-CDAFD498799C}" type="datetimeFigureOut">
              <a:rPr lang="en-US" smtClean="0"/>
              <a:t>3/15/25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DE6EB8-52AB-45EA-A660-3E1EBFA72987}"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EAB0777-4C60-462E-A92C-CDAFD498799C}" type="datetimeFigureOut">
              <a:rPr lang="en-US" smtClean="0"/>
              <a:t>3/15/25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DE6EB8-52AB-45EA-A660-3E1EBFA72987}" type="slidenum">
              <a:rPr lang="en-US" smtClean="0"/>
              <a:t>‹#›</a:t>
            </a:fld>
            <a:endParaRPr lang="en-US"/>
          </a:p>
        </p:txBody>
      </p:sp>
      <p:pic>
        <p:nvPicPr>
          <p:cNvPr id="8" name="Picture 7" descr="WTE-Logo.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83557" y="225287"/>
            <a:ext cx="1315262" cy="628781"/>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0EAB0777-4C60-462E-A92C-CDAFD498799C}" type="datetimeFigureOut">
              <a:rPr lang="en-US" smtClean="0"/>
              <a:t>3/15/25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9DE6EB8-52AB-45EA-A660-3E1EBFA72987}" type="slidenum">
              <a:rPr lang="en-US" smtClean="0"/>
              <a:t>‹#›</a:t>
            </a:fld>
            <a:endParaRPr lang="en-US"/>
          </a:p>
        </p:txBody>
      </p:sp>
      <p:pic>
        <p:nvPicPr>
          <p:cNvPr id="10" name="Picture 9" descr="WTE-Logo.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83557" y="225287"/>
            <a:ext cx="1315262" cy="628781"/>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0EAB0777-4C60-462E-A92C-CDAFD498799C}" type="datetimeFigureOut">
              <a:rPr lang="en-US" smtClean="0"/>
              <a:t>3/15/25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DE6EB8-52AB-45EA-A660-3E1EBFA72987}" type="slidenum">
              <a:rPr lang="en-US" smtClean="0"/>
              <a:t>‹#›</a:t>
            </a:fld>
            <a:endParaRPr lang="en-US"/>
          </a:p>
        </p:txBody>
      </p:sp>
      <p:pic>
        <p:nvPicPr>
          <p:cNvPr id="6" name="Picture 5" descr="WTE-Logo.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83557" y="225287"/>
            <a:ext cx="1315262" cy="628781"/>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AB0777-4C60-462E-A92C-CDAFD498799C}" type="datetimeFigureOut">
              <a:rPr lang="en-US" smtClean="0"/>
              <a:t>3/15/25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9DE6EB8-52AB-45EA-A660-3E1EBFA72987}" type="slidenum">
              <a:rPr lang="en-US" smtClean="0"/>
              <a:t>‹#›</a:t>
            </a:fld>
            <a:endParaRPr lang="en-US"/>
          </a:p>
        </p:txBody>
      </p:sp>
      <p:pic>
        <p:nvPicPr>
          <p:cNvPr id="5" name="Picture 4" descr="WTE-Logo.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83557" y="225287"/>
            <a:ext cx="1315262" cy="628781"/>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EAB0777-4C60-462E-A92C-CDAFD498799C}" type="datetimeFigureOut">
              <a:rPr lang="en-US" smtClean="0"/>
              <a:t>3/15/25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DE6EB8-52AB-45EA-A660-3E1EBFA72987}" type="slidenum">
              <a:rPr lang="en-US" smtClean="0"/>
              <a:t>‹#›</a:t>
            </a:fld>
            <a:endParaRPr lang="en-US"/>
          </a:p>
        </p:txBody>
      </p:sp>
      <p:pic>
        <p:nvPicPr>
          <p:cNvPr id="8" name="Picture 7" descr="WTE-Logo.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83557" y="225287"/>
            <a:ext cx="1315262" cy="628781"/>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0EAB0777-4C60-462E-A92C-CDAFD498799C}" type="datetimeFigureOut">
              <a:rPr lang="en-US" smtClean="0"/>
              <a:t>3/15/25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59DE6EB8-52AB-45EA-A660-3E1EBFA72987}"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Drag picture to placeholder or click icon to add</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EAB0777-4C60-462E-A92C-CDAFD498799C}" type="datetimeFigureOut">
              <a:rPr lang="en-US" smtClean="0"/>
              <a:t>3/15/25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DE6EB8-52AB-45EA-A660-3E1EBFA7298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EAB0777-4C60-462E-A92C-CDAFD498799C}" type="datetimeFigureOut">
              <a:rPr lang="en-US" smtClean="0"/>
              <a:t>3/15/25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DE6EB8-52AB-45EA-A660-3E1EBFA7298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0EAB0777-4C60-462E-A92C-CDAFD498799C}" type="datetimeFigureOut">
              <a:rPr lang="en-US" smtClean="0"/>
              <a:t>3/15/25</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59DE6EB8-52AB-45EA-A660-3E1EBFA72987}"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800" dirty="0"/>
              <a:t>Table Training</a:t>
            </a:r>
          </a:p>
        </p:txBody>
      </p:sp>
      <p:sp>
        <p:nvSpPr>
          <p:cNvPr id="3" name="Subtitle 2"/>
          <p:cNvSpPr>
            <a:spLocks noGrp="1"/>
          </p:cNvSpPr>
          <p:nvPr>
            <p:ph type="subTitle" idx="1"/>
          </p:nvPr>
        </p:nvSpPr>
        <p:spPr/>
        <p:txBody>
          <a:bodyPr/>
          <a:lstStyle/>
          <a:p>
            <a:r>
              <a:rPr lang="en-US" dirty="0"/>
              <a:t>Fredericksburg Face to Face Table Training</a:t>
            </a:r>
          </a:p>
        </p:txBody>
      </p:sp>
      <p:sp>
        <p:nvSpPr>
          <p:cNvPr id="4" name="Rectangle 2"/>
          <p:cNvSpPr>
            <a:spLocks noChangeArrowheads="1"/>
          </p:cNvSpPr>
          <p:nvPr/>
        </p:nvSpPr>
        <p:spPr bwMode="auto">
          <a:xfrm>
            <a:off x="1396720" y="4220476"/>
            <a:ext cx="1335658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1025" name="Picture 1" descr="WTE_logo_final_horizont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8315" y="4266195"/>
            <a:ext cx="5878287" cy="1383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87299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Table Leaders</a:t>
            </a:r>
          </a:p>
        </p:txBody>
      </p:sp>
      <p:sp>
        <p:nvSpPr>
          <p:cNvPr id="3" name="TextBox 2"/>
          <p:cNvSpPr txBox="1"/>
          <p:nvPr/>
        </p:nvSpPr>
        <p:spPr>
          <a:xfrm>
            <a:off x="747250" y="2054941"/>
            <a:ext cx="7462685" cy="2677656"/>
          </a:xfrm>
          <a:prstGeom prst="rect">
            <a:avLst/>
          </a:prstGeom>
          <a:noFill/>
        </p:spPr>
        <p:txBody>
          <a:bodyPr wrap="square" rtlCol="0">
            <a:spAutoFit/>
          </a:bodyPr>
          <a:lstStyle/>
          <a:p>
            <a:r>
              <a:rPr lang="en-US" sz="2400" dirty="0"/>
              <a:t>     In many respects, Table Leaders have the most important responsibility in the Talk Room.  The Pilgrims experience most of the event and develop lasting relationships at the Table.  The Table Leaders facilitate Table interaction and discussion in response to each Talk and support the building of koinonia, Christian community, among those at the Table.</a:t>
            </a:r>
          </a:p>
        </p:txBody>
      </p:sp>
    </p:spTree>
    <p:extLst>
      <p:ext uri="{BB962C8B-B14F-4D97-AF65-F5344CB8AC3E}">
        <p14:creationId xmlns:p14="http://schemas.microsoft.com/office/powerpoint/2010/main" val="13936515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Table Leader Responsibilities</a:t>
            </a:r>
          </a:p>
        </p:txBody>
      </p:sp>
      <p:sp>
        <p:nvSpPr>
          <p:cNvPr id="3" name="Content Placeholder 2"/>
          <p:cNvSpPr>
            <a:spLocks noGrp="1"/>
          </p:cNvSpPr>
          <p:nvPr>
            <p:ph idx="1"/>
          </p:nvPr>
        </p:nvSpPr>
        <p:spPr/>
        <p:txBody>
          <a:bodyPr>
            <a:normAutofit/>
          </a:bodyPr>
          <a:lstStyle/>
          <a:p>
            <a:r>
              <a:rPr lang="en-US" dirty="0"/>
              <a:t>Table Leaders</a:t>
            </a:r>
          </a:p>
          <a:p>
            <a:pPr lvl="1"/>
            <a:r>
              <a:rPr lang="en-US" dirty="0"/>
              <a:t>Facilitate Table interaction</a:t>
            </a:r>
          </a:p>
          <a:p>
            <a:pPr lvl="1"/>
            <a:r>
              <a:rPr lang="en-US" dirty="0"/>
              <a:t>Lead the Pilgrims</a:t>
            </a:r>
          </a:p>
          <a:p>
            <a:pPr lvl="1"/>
            <a:r>
              <a:rPr lang="en-US" dirty="0"/>
              <a:t>Create an affirming atmosphere</a:t>
            </a:r>
          </a:p>
          <a:p>
            <a:pPr lvl="1"/>
            <a:r>
              <a:rPr lang="en-US" dirty="0"/>
              <a:t>Guide the discussions</a:t>
            </a:r>
          </a:p>
          <a:p>
            <a:pPr lvl="1"/>
            <a:r>
              <a:rPr lang="en-US" dirty="0"/>
              <a:t>Encourage self-direction</a:t>
            </a:r>
          </a:p>
        </p:txBody>
      </p:sp>
    </p:spTree>
    <p:extLst>
      <p:ext uri="{BB962C8B-B14F-4D97-AF65-F5344CB8AC3E}">
        <p14:creationId xmlns:p14="http://schemas.microsoft.com/office/powerpoint/2010/main" val="14535647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Family Building</a:t>
            </a:r>
          </a:p>
        </p:txBody>
      </p:sp>
      <p:sp>
        <p:nvSpPr>
          <p:cNvPr id="3" name="Content Placeholder 2"/>
          <p:cNvSpPr>
            <a:spLocks noGrp="1"/>
          </p:cNvSpPr>
          <p:nvPr>
            <p:ph idx="1"/>
          </p:nvPr>
        </p:nvSpPr>
        <p:spPr/>
        <p:txBody>
          <a:bodyPr>
            <a:normAutofit fontScale="85000" lnSpcReduction="20000"/>
          </a:bodyPr>
          <a:lstStyle/>
          <a:p>
            <a:r>
              <a:rPr lang="en-US" dirty="0"/>
              <a:t>Unique task</a:t>
            </a:r>
          </a:p>
          <a:p>
            <a:pPr lvl="1"/>
            <a:r>
              <a:rPr lang="en-US" dirty="0"/>
              <a:t>You are the main contact with the Pilgrims</a:t>
            </a:r>
          </a:p>
          <a:p>
            <a:pPr lvl="1"/>
            <a:r>
              <a:rPr lang="en-US" dirty="0"/>
              <a:t>Take a group of strangers and quickly help them experience a sense of community</a:t>
            </a:r>
          </a:p>
          <a:p>
            <a:r>
              <a:rPr lang="en-US" dirty="0"/>
              <a:t>Your Goal</a:t>
            </a:r>
          </a:p>
          <a:p>
            <a:pPr lvl="1"/>
            <a:r>
              <a:rPr lang="en-US" dirty="0"/>
              <a:t>Create a caring, affirming atmosphere</a:t>
            </a:r>
          </a:p>
          <a:p>
            <a:pPr lvl="1"/>
            <a:r>
              <a:rPr lang="en-US" dirty="0"/>
              <a:t>Help Pilgrims become a family group, develop friendships, develop trust</a:t>
            </a:r>
          </a:p>
          <a:p>
            <a:pPr lvl="1"/>
            <a:r>
              <a:rPr lang="en-US" dirty="0"/>
              <a:t>Communicate love and acceptance</a:t>
            </a:r>
          </a:p>
          <a:p>
            <a:pPr lvl="1"/>
            <a:r>
              <a:rPr lang="en-US" dirty="0"/>
              <a:t>Create an environment where God can do God’s work</a:t>
            </a:r>
          </a:p>
          <a:p>
            <a:pPr lvl="1"/>
            <a:r>
              <a:rPr lang="en-US" dirty="0"/>
              <a:t>Take care of their needs</a:t>
            </a:r>
          </a:p>
          <a:p>
            <a:pPr lvl="2"/>
            <a:r>
              <a:rPr lang="en-US" dirty="0"/>
              <a:t>For expression</a:t>
            </a:r>
          </a:p>
          <a:p>
            <a:pPr lvl="2"/>
            <a:r>
              <a:rPr lang="en-US" dirty="0"/>
              <a:t>For security</a:t>
            </a:r>
          </a:p>
          <a:p>
            <a:pPr lvl="2"/>
            <a:r>
              <a:rPr lang="en-US" dirty="0"/>
              <a:t>Physical needs such as food and breaks</a:t>
            </a:r>
          </a:p>
        </p:txBody>
      </p:sp>
    </p:spTree>
    <p:extLst>
      <p:ext uri="{BB962C8B-B14F-4D97-AF65-F5344CB8AC3E}">
        <p14:creationId xmlns:p14="http://schemas.microsoft.com/office/powerpoint/2010/main" val="17437419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Get to Know Your Pilgrims</a:t>
            </a:r>
          </a:p>
        </p:txBody>
      </p:sp>
      <p:sp>
        <p:nvSpPr>
          <p:cNvPr id="3" name="Content Placeholder 2"/>
          <p:cNvSpPr>
            <a:spLocks noGrp="1"/>
          </p:cNvSpPr>
          <p:nvPr>
            <p:ph idx="1"/>
          </p:nvPr>
        </p:nvSpPr>
        <p:spPr/>
        <p:txBody>
          <a:bodyPr>
            <a:normAutofit fontScale="92500" lnSpcReduction="20000"/>
          </a:bodyPr>
          <a:lstStyle/>
          <a:p>
            <a:r>
              <a:rPr lang="en-US" dirty="0"/>
              <a:t>Before the Encounter</a:t>
            </a:r>
          </a:p>
          <a:p>
            <a:pPr lvl="1"/>
            <a:r>
              <a:rPr lang="en-US" dirty="0"/>
              <a:t>Pray for the Pilgrims</a:t>
            </a:r>
          </a:p>
          <a:p>
            <a:pPr lvl="1"/>
            <a:r>
              <a:rPr lang="en-US" dirty="0"/>
              <a:t>Read their applications</a:t>
            </a:r>
          </a:p>
          <a:p>
            <a:pPr lvl="1"/>
            <a:r>
              <a:rPr lang="en-US" dirty="0"/>
              <a:t>Pray for the Pilgrims</a:t>
            </a:r>
          </a:p>
          <a:p>
            <a:pPr lvl="1"/>
            <a:r>
              <a:rPr lang="en-US" dirty="0"/>
              <a:t>Learn their names and pronunciation of their names</a:t>
            </a:r>
          </a:p>
          <a:p>
            <a:pPr lvl="1"/>
            <a:r>
              <a:rPr lang="en-US" dirty="0"/>
              <a:t>Observe their reactions as they begin the Encounter</a:t>
            </a:r>
          </a:p>
          <a:p>
            <a:r>
              <a:rPr lang="en-US" dirty="0"/>
              <a:t>During the Encounter</a:t>
            </a:r>
          </a:p>
          <a:p>
            <a:pPr lvl="1"/>
            <a:r>
              <a:rPr lang="en-US" dirty="0"/>
              <a:t>Pray for the Pilgrims each day</a:t>
            </a:r>
          </a:p>
          <a:p>
            <a:pPr lvl="1"/>
            <a:r>
              <a:rPr lang="en-US" dirty="0"/>
              <a:t>Observe conversation and affirm their comments</a:t>
            </a:r>
          </a:p>
          <a:p>
            <a:pPr lvl="1"/>
            <a:r>
              <a:rPr lang="en-US" dirty="0"/>
              <a:t>Call Pilgrims by name</a:t>
            </a:r>
          </a:p>
          <a:p>
            <a:pPr lvl="1"/>
            <a:r>
              <a:rPr lang="en-US" dirty="0"/>
              <a:t>Engage Pilgrims in conversation both in Table discussions and during breaks and meals </a:t>
            </a:r>
            <a:r>
              <a:rPr lang="mr-IN" dirty="0"/>
              <a:t>–</a:t>
            </a:r>
            <a:r>
              <a:rPr lang="en-US" dirty="0"/>
              <a:t> make them feel special</a:t>
            </a:r>
          </a:p>
          <a:p>
            <a:pPr lvl="1"/>
            <a:endParaRPr lang="en-US" dirty="0"/>
          </a:p>
        </p:txBody>
      </p:sp>
    </p:spTree>
    <p:extLst>
      <p:ext uri="{BB962C8B-B14F-4D97-AF65-F5344CB8AC3E}">
        <p14:creationId xmlns:p14="http://schemas.microsoft.com/office/powerpoint/2010/main" val="2087779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Table Discussions</a:t>
            </a:r>
          </a:p>
        </p:txBody>
      </p:sp>
      <p:sp>
        <p:nvSpPr>
          <p:cNvPr id="3" name="Content Placeholder 2"/>
          <p:cNvSpPr>
            <a:spLocks noGrp="1"/>
          </p:cNvSpPr>
          <p:nvPr>
            <p:ph idx="1"/>
          </p:nvPr>
        </p:nvSpPr>
        <p:spPr/>
        <p:txBody>
          <a:bodyPr>
            <a:normAutofit/>
          </a:bodyPr>
          <a:lstStyle/>
          <a:p>
            <a:r>
              <a:rPr lang="en-US" dirty="0"/>
              <a:t>Get the ball rolling</a:t>
            </a:r>
          </a:p>
          <a:p>
            <a:pPr lvl="1"/>
            <a:r>
              <a:rPr lang="en-US" dirty="0"/>
              <a:t>Prepare two or three thoughtful questions to encourage the Pilgrims to respond (you can think about these questions as you listen to the Talk during Teaming)</a:t>
            </a:r>
          </a:p>
          <a:p>
            <a:pPr lvl="1"/>
            <a:r>
              <a:rPr lang="en-US" dirty="0"/>
              <a:t>Throw out a thought from the Talk</a:t>
            </a:r>
          </a:p>
          <a:p>
            <a:pPr lvl="1"/>
            <a:r>
              <a:rPr lang="en-US" dirty="0"/>
              <a:t>Initiate discussion by inviting responses to questions</a:t>
            </a:r>
          </a:p>
          <a:p>
            <a:pPr lvl="2"/>
            <a:r>
              <a:rPr lang="en-US" dirty="0"/>
              <a:t>What was meaningful to you in this Talk?</a:t>
            </a:r>
          </a:p>
          <a:p>
            <a:pPr lvl="2"/>
            <a:r>
              <a:rPr lang="en-US" dirty="0"/>
              <a:t>What did you hear new . . . or in a new way?</a:t>
            </a:r>
          </a:p>
          <a:p>
            <a:pPr lvl="2"/>
            <a:r>
              <a:rPr lang="en-US" dirty="0"/>
              <a:t>How have you experienced that in your life?</a:t>
            </a:r>
          </a:p>
          <a:p>
            <a:pPr lvl="2"/>
            <a:r>
              <a:rPr lang="en-US" dirty="0"/>
              <a:t>Why did you respond to that?</a:t>
            </a:r>
          </a:p>
        </p:txBody>
      </p:sp>
    </p:spTree>
    <p:extLst>
      <p:ext uri="{BB962C8B-B14F-4D97-AF65-F5344CB8AC3E}">
        <p14:creationId xmlns:p14="http://schemas.microsoft.com/office/powerpoint/2010/main" val="5950751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Encourage Discussions</a:t>
            </a:r>
          </a:p>
        </p:txBody>
      </p:sp>
      <p:sp>
        <p:nvSpPr>
          <p:cNvPr id="3" name="Content Placeholder 2"/>
          <p:cNvSpPr>
            <a:spLocks noGrp="1"/>
          </p:cNvSpPr>
          <p:nvPr>
            <p:ph idx="1"/>
          </p:nvPr>
        </p:nvSpPr>
        <p:spPr/>
        <p:txBody>
          <a:bodyPr>
            <a:normAutofit lnSpcReduction="10000"/>
          </a:bodyPr>
          <a:lstStyle/>
          <a:p>
            <a:r>
              <a:rPr lang="en-US" dirty="0"/>
              <a:t>Closed vs. Open questions</a:t>
            </a:r>
          </a:p>
          <a:p>
            <a:pPr lvl="1"/>
            <a:r>
              <a:rPr lang="en-US" dirty="0"/>
              <a:t>Closed questions can be answered with one word and are not conducive to conversation, for example:</a:t>
            </a:r>
          </a:p>
          <a:p>
            <a:pPr lvl="2"/>
            <a:r>
              <a:rPr lang="en-US" dirty="0"/>
              <a:t>Did you like that Talk?</a:t>
            </a:r>
          </a:p>
          <a:p>
            <a:pPr lvl="2"/>
            <a:r>
              <a:rPr lang="en-US" dirty="0"/>
              <a:t>Have you ever done _______ ?</a:t>
            </a:r>
          </a:p>
          <a:p>
            <a:pPr lvl="1"/>
            <a:r>
              <a:rPr lang="en-US" dirty="0"/>
              <a:t>Open questions encourage conversation and sharing</a:t>
            </a:r>
          </a:p>
          <a:p>
            <a:pPr lvl="2"/>
            <a:r>
              <a:rPr lang="en-US" dirty="0"/>
              <a:t>What did you think about that Talk?</a:t>
            </a:r>
          </a:p>
          <a:p>
            <a:pPr lvl="2"/>
            <a:r>
              <a:rPr lang="en-US" dirty="0"/>
              <a:t>How could you use the lessons of this Talk at your church?</a:t>
            </a:r>
          </a:p>
          <a:p>
            <a:pPr lvl="1"/>
            <a:r>
              <a:rPr lang="en-US" dirty="0"/>
              <a:t>Encourage participation</a:t>
            </a:r>
          </a:p>
          <a:p>
            <a:pPr lvl="2"/>
            <a:r>
              <a:rPr lang="en-US" dirty="0"/>
              <a:t>Let each Pilgrim respond in their own way</a:t>
            </a:r>
          </a:p>
          <a:p>
            <a:pPr lvl="2"/>
            <a:r>
              <a:rPr lang="en-US" dirty="0"/>
              <a:t>Encourage, but do not force anyone to respond</a:t>
            </a:r>
          </a:p>
        </p:txBody>
      </p:sp>
    </p:spTree>
    <p:extLst>
      <p:ext uri="{BB962C8B-B14F-4D97-AF65-F5344CB8AC3E}">
        <p14:creationId xmlns:p14="http://schemas.microsoft.com/office/powerpoint/2010/main" val="432195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Table Dynamics</a:t>
            </a:r>
          </a:p>
        </p:txBody>
      </p:sp>
      <p:sp>
        <p:nvSpPr>
          <p:cNvPr id="3" name="Content Placeholder 2"/>
          <p:cNvSpPr>
            <a:spLocks noGrp="1"/>
          </p:cNvSpPr>
          <p:nvPr>
            <p:ph idx="1"/>
          </p:nvPr>
        </p:nvSpPr>
        <p:spPr/>
        <p:txBody>
          <a:bodyPr>
            <a:normAutofit fontScale="92500" lnSpcReduction="20000"/>
          </a:bodyPr>
          <a:lstStyle/>
          <a:p>
            <a:r>
              <a:rPr lang="en-US" dirty="0"/>
              <a:t>Be sensitive to family dynamics</a:t>
            </a:r>
          </a:p>
          <a:p>
            <a:pPr lvl="1"/>
            <a:r>
              <a:rPr lang="en-US" dirty="0"/>
              <a:t>Who does the most talking?</a:t>
            </a:r>
          </a:p>
          <a:p>
            <a:pPr lvl="1"/>
            <a:r>
              <a:rPr lang="en-US" dirty="0"/>
              <a:t>Who does the least talking?</a:t>
            </a:r>
          </a:p>
          <a:p>
            <a:pPr lvl="1"/>
            <a:r>
              <a:rPr lang="en-US" dirty="0"/>
              <a:t>Who interprets for the group?</a:t>
            </a:r>
          </a:p>
          <a:p>
            <a:pPr lvl="1"/>
            <a:r>
              <a:rPr lang="en-US" dirty="0"/>
              <a:t>Who dominates the discussions?</a:t>
            </a:r>
          </a:p>
          <a:p>
            <a:r>
              <a:rPr lang="en-US" dirty="0"/>
              <a:t>Your challenge</a:t>
            </a:r>
          </a:p>
          <a:p>
            <a:pPr lvl="1"/>
            <a:r>
              <a:rPr lang="en-US" dirty="0"/>
              <a:t>Draw out the quiet one</a:t>
            </a:r>
          </a:p>
          <a:p>
            <a:pPr lvl="1"/>
            <a:r>
              <a:rPr lang="en-US" dirty="0"/>
              <a:t>Redirect the talkative one</a:t>
            </a:r>
          </a:p>
          <a:p>
            <a:r>
              <a:rPr lang="en-US" dirty="0"/>
              <a:t>Monitor the conversations</a:t>
            </a:r>
          </a:p>
          <a:p>
            <a:pPr lvl="1"/>
            <a:r>
              <a:rPr lang="en-US" dirty="0"/>
              <a:t>Monitor but do not set the pace of discussions</a:t>
            </a:r>
          </a:p>
          <a:p>
            <a:pPr lvl="1"/>
            <a:r>
              <a:rPr lang="en-US" dirty="0"/>
              <a:t>Move ahead when discussion lags</a:t>
            </a:r>
          </a:p>
          <a:p>
            <a:pPr lvl="1"/>
            <a:r>
              <a:rPr lang="en-US" dirty="0"/>
              <a:t>Summarize and tie discussions together periodically</a:t>
            </a:r>
          </a:p>
        </p:txBody>
      </p:sp>
    </p:spTree>
    <p:extLst>
      <p:ext uri="{BB962C8B-B14F-4D97-AF65-F5344CB8AC3E}">
        <p14:creationId xmlns:p14="http://schemas.microsoft.com/office/powerpoint/2010/main" val="19423665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 an Encourager</a:t>
            </a:r>
          </a:p>
        </p:txBody>
      </p:sp>
      <p:sp>
        <p:nvSpPr>
          <p:cNvPr id="3" name="Content Placeholder 2"/>
          <p:cNvSpPr>
            <a:spLocks noGrp="1"/>
          </p:cNvSpPr>
          <p:nvPr>
            <p:ph idx="1"/>
          </p:nvPr>
        </p:nvSpPr>
        <p:spPr/>
        <p:txBody>
          <a:bodyPr/>
          <a:lstStyle/>
          <a:p>
            <a:r>
              <a:rPr lang="en-US" dirty="0"/>
              <a:t>Encourage participation, response, and prayer</a:t>
            </a:r>
          </a:p>
          <a:p>
            <a:r>
              <a:rPr lang="en-US" dirty="0"/>
              <a:t>There is no specific response or reaction expected </a:t>
            </a:r>
            <a:r>
              <a:rPr lang="mr-IN" dirty="0"/>
              <a:t>–</a:t>
            </a:r>
            <a:r>
              <a:rPr lang="en-US" dirty="0"/>
              <a:t> ensure your Pilgrims know this</a:t>
            </a:r>
          </a:p>
          <a:p>
            <a:r>
              <a:rPr lang="en-US" dirty="0"/>
              <a:t>Let Pilgrims respond genuinely</a:t>
            </a:r>
          </a:p>
          <a:p>
            <a:r>
              <a:rPr lang="en-US" dirty="0"/>
              <a:t>Affirm them for who they are and where they are</a:t>
            </a:r>
          </a:p>
          <a:p>
            <a:r>
              <a:rPr lang="en-US" dirty="0"/>
              <a:t>Respect the Pilgrims </a:t>
            </a:r>
            <a:r>
              <a:rPr lang="mr-IN" dirty="0"/>
              <a:t>–</a:t>
            </a:r>
            <a:r>
              <a:rPr lang="en-US" dirty="0"/>
              <a:t> give them the right to decide whether or not to grow or change</a:t>
            </a:r>
          </a:p>
          <a:p>
            <a:r>
              <a:rPr lang="en-US" dirty="0"/>
              <a:t>The Goal is for Pilgrims to leave the weekend with a stronger, renewed faith</a:t>
            </a:r>
          </a:p>
        </p:txBody>
      </p:sp>
    </p:spTree>
    <p:extLst>
      <p:ext uri="{BB962C8B-B14F-4D97-AF65-F5344CB8AC3E}">
        <p14:creationId xmlns:p14="http://schemas.microsoft.com/office/powerpoint/2010/main" val="12530906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Cautions</a:t>
            </a:r>
          </a:p>
        </p:txBody>
      </p:sp>
      <p:sp>
        <p:nvSpPr>
          <p:cNvPr id="3" name="Content Placeholder 2"/>
          <p:cNvSpPr>
            <a:spLocks noGrp="1"/>
          </p:cNvSpPr>
          <p:nvPr>
            <p:ph idx="1"/>
          </p:nvPr>
        </p:nvSpPr>
        <p:spPr/>
        <p:txBody>
          <a:bodyPr/>
          <a:lstStyle/>
          <a:p>
            <a:r>
              <a:rPr lang="en-US" dirty="0"/>
              <a:t>You do not have to give all the answers</a:t>
            </a:r>
          </a:p>
          <a:p>
            <a:r>
              <a:rPr lang="en-US" dirty="0"/>
              <a:t>Be careful not to leave Pilgrims alone at the Table</a:t>
            </a:r>
          </a:p>
          <a:p>
            <a:r>
              <a:rPr lang="en-US" dirty="0"/>
              <a:t>First to arrive . . . last to leave</a:t>
            </a:r>
          </a:p>
          <a:p>
            <a:r>
              <a:rPr lang="en-US" dirty="0"/>
              <a:t>You are not here to argue theology</a:t>
            </a:r>
          </a:p>
          <a:p>
            <a:r>
              <a:rPr lang="en-US" dirty="0"/>
              <a:t>Remember who is in charge . . . don’t dominate</a:t>
            </a:r>
          </a:p>
          <a:p>
            <a:r>
              <a:rPr lang="en-US" dirty="0"/>
              <a:t>Honor privacy of Pilgrims and Team</a:t>
            </a:r>
          </a:p>
        </p:txBody>
      </p:sp>
    </p:spTree>
    <p:extLst>
      <p:ext uri="{BB962C8B-B14F-4D97-AF65-F5344CB8AC3E}">
        <p14:creationId xmlns:p14="http://schemas.microsoft.com/office/powerpoint/2010/main" val="18578140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 a Model</a:t>
            </a:r>
          </a:p>
        </p:txBody>
      </p:sp>
      <p:sp>
        <p:nvSpPr>
          <p:cNvPr id="3" name="Content Placeholder 2"/>
          <p:cNvSpPr>
            <a:spLocks noGrp="1"/>
          </p:cNvSpPr>
          <p:nvPr>
            <p:ph idx="1"/>
          </p:nvPr>
        </p:nvSpPr>
        <p:spPr/>
        <p:txBody>
          <a:bodyPr/>
          <a:lstStyle/>
          <a:p>
            <a:r>
              <a:rPr lang="en-US" dirty="0"/>
              <a:t>You are a servant . . . honoring God by creating an atmosphere where others can create Their Own weekend</a:t>
            </a:r>
          </a:p>
          <a:p>
            <a:r>
              <a:rPr lang="en-US" dirty="0"/>
              <a:t>Pilgrims look to you for a model on how to act</a:t>
            </a:r>
          </a:p>
          <a:p>
            <a:pPr lvl="1"/>
            <a:r>
              <a:rPr lang="en-US" dirty="0"/>
              <a:t>Take notes</a:t>
            </a:r>
          </a:p>
          <a:p>
            <a:pPr lvl="1"/>
            <a:r>
              <a:rPr lang="en-US" dirty="0"/>
              <a:t>Be on time</a:t>
            </a:r>
          </a:p>
          <a:p>
            <a:pPr lvl="1"/>
            <a:r>
              <a:rPr lang="en-US" dirty="0"/>
              <a:t>Be attentive</a:t>
            </a:r>
          </a:p>
          <a:p>
            <a:pPr lvl="1"/>
            <a:r>
              <a:rPr lang="en-US" dirty="0"/>
              <a:t>Be genuine</a:t>
            </a:r>
          </a:p>
          <a:p>
            <a:pPr lvl="1"/>
            <a:r>
              <a:rPr lang="en-US" dirty="0"/>
              <a:t>Be open to the Pilgrims and the Holy Spirit</a:t>
            </a:r>
          </a:p>
        </p:txBody>
      </p:sp>
    </p:spTree>
    <p:extLst>
      <p:ext uri="{BB962C8B-B14F-4D97-AF65-F5344CB8AC3E}">
        <p14:creationId xmlns:p14="http://schemas.microsoft.com/office/powerpoint/2010/main" val="322720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TL Has a Talk</a:t>
            </a:r>
          </a:p>
        </p:txBody>
      </p:sp>
      <p:sp>
        <p:nvSpPr>
          <p:cNvPr id="3" name="Content Placeholder 2"/>
          <p:cNvSpPr>
            <a:spLocks noGrp="1"/>
          </p:cNvSpPr>
          <p:nvPr>
            <p:ph idx="1"/>
          </p:nvPr>
        </p:nvSpPr>
        <p:spPr/>
        <p:txBody>
          <a:bodyPr>
            <a:normAutofit fontScale="92500"/>
          </a:bodyPr>
          <a:lstStyle/>
          <a:p>
            <a:r>
              <a:rPr lang="en-US" dirty="0"/>
              <a:t>The Coach who fills in for the speaker at a Table should take notes . . . use the TL folder</a:t>
            </a:r>
          </a:p>
          <a:p>
            <a:r>
              <a:rPr lang="en-US" dirty="0"/>
              <a:t>After completing your Talk, the TL should not return to his/her Table until after the subsequent discussion, otherwise:</a:t>
            </a:r>
          </a:p>
          <a:p>
            <a:pPr lvl="1"/>
            <a:r>
              <a:rPr lang="en-US" dirty="0"/>
              <a:t>The discussion will likely revolve around the speaker and not the message</a:t>
            </a:r>
          </a:p>
          <a:p>
            <a:pPr lvl="1"/>
            <a:r>
              <a:rPr lang="en-US" dirty="0"/>
              <a:t>The Pilgrim may not feel open to give an authentic response</a:t>
            </a:r>
          </a:p>
          <a:p>
            <a:r>
              <a:rPr lang="en-US" dirty="0"/>
              <a:t>When you return to the Table</a:t>
            </a:r>
          </a:p>
          <a:p>
            <a:pPr lvl="1"/>
            <a:r>
              <a:rPr lang="en-US" dirty="0"/>
              <a:t>Be humble</a:t>
            </a:r>
          </a:p>
          <a:p>
            <a:pPr lvl="1"/>
            <a:r>
              <a:rPr lang="en-US" dirty="0"/>
              <a:t>Assume a servant’s attitude</a:t>
            </a:r>
          </a:p>
        </p:txBody>
      </p:sp>
    </p:spTree>
    <p:extLst>
      <p:ext uri="{BB962C8B-B14F-4D97-AF65-F5344CB8AC3E}">
        <p14:creationId xmlns:p14="http://schemas.microsoft.com/office/powerpoint/2010/main" val="2264415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Mechanics</a:t>
            </a:r>
          </a:p>
        </p:txBody>
      </p:sp>
      <p:sp>
        <p:nvSpPr>
          <p:cNvPr id="3" name="Content Placeholder 2"/>
          <p:cNvSpPr>
            <a:spLocks noGrp="1"/>
          </p:cNvSpPr>
          <p:nvPr>
            <p:ph idx="1"/>
          </p:nvPr>
        </p:nvSpPr>
        <p:spPr/>
        <p:txBody>
          <a:bodyPr>
            <a:normAutofit fontScale="85000" lnSpcReduction="10000"/>
          </a:bodyPr>
          <a:lstStyle/>
          <a:p>
            <a:r>
              <a:rPr lang="en-US" dirty="0"/>
              <a:t>Table Leader sits with back to the speaker</a:t>
            </a:r>
          </a:p>
          <a:p>
            <a:r>
              <a:rPr lang="en-US" dirty="0"/>
              <a:t>Move others around the Table periodically so they hear and see from a variety of positions and sit next to each person at the Table at some point during the weekend</a:t>
            </a:r>
          </a:p>
          <a:p>
            <a:r>
              <a:rPr lang="en-US" dirty="0"/>
              <a:t>Don’t talk about your own Emmaus experience unless asked</a:t>
            </a:r>
          </a:p>
          <a:p>
            <a:r>
              <a:rPr lang="en-US" dirty="0"/>
              <a:t>Avoid allowing the discussion to be about yourself</a:t>
            </a:r>
          </a:p>
          <a:p>
            <a:r>
              <a:rPr lang="en-US" dirty="0"/>
              <a:t>Be alert to issues with the Pilgrims and inform Coaches or SDs as necessary</a:t>
            </a:r>
          </a:p>
          <a:p>
            <a:r>
              <a:rPr lang="en-US" dirty="0"/>
              <a:t>Guide by example</a:t>
            </a:r>
          </a:p>
          <a:p>
            <a:pPr lvl="1"/>
            <a:r>
              <a:rPr lang="en-US" dirty="0"/>
              <a:t>TLs may need to talk more in the beginning</a:t>
            </a:r>
          </a:p>
          <a:p>
            <a:pPr lvl="1"/>
            <a:r>
              <a:rPr lang="en-US" dirty="0"/>
              <a:t>Once Pilgrims begin to respond, back off and let them talk</a:t>
            </a:r>
          </a:p>
          <a:p>
            <a:r>
              <a:rPr lang="en-US" dirty="0"/>
              <a:t>Don’t relive your own weekend/encounter</a:t>
            </a:r>
          </a:p>
        </p:txBody>
      </p:sp>
    </p:spTree>
    <p:extLst>
      <p:ext uri="{BB962C8B-B14F-4D97-AF65-F5344CB8AC3E}">
        <p14:creationId xmlns:p14="http://schemas.microsoft.com/office/powerpoint/2010/main" val="5122076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 Do List</a:t>
            </a:r>
          </a:p>
        </p:txBody>
      </p:sp>
      <p:sp>
        <p:nvSpPr>
          <p:cNvPr id="3" name="Content Placeholder 2"/>
          <p:cNvSpPr>
            <a:spLocks noGrp="1"/>
          </p:cNvSpPr>
          <p:nvPr>
            <p:ph sz="half" idx="1"/>
          </p:nvPr>
        </p:nvSpPr>
        <p:spPr/>
        <p:txBody>
          <a:bodyPr>
            <a:normAutofit/>
          </a:bodyPr>
          <a:lstStyle/>
          <a:p>
            <a:r>
              <a:rPr lang="en-US" dirty="0"/>
              <a:t>Pray for each Pilgrim</a:t>
            </a:r>
          </a:p>
          <a:p>
            <a:r>
              <a:rPr lang="en-US" dirty="0"/>
              <a:t>Write and send welcome cards</a:t>
            </a:r>
          </a:p>
          <a:p>
            <a:r>
              <a:rPr lang="en-US" dirty="0"/>
              <a:t>Know your Pilgrims</a:t>
            </a:r>
          </a:p>
          <a:p>
            <a:r>
              <a:rPr lang="en-US" dirty="0"/>
              <a:t>Move Pilgrims around the Table</a:t>
            </a:r>
          </a:p>
          <a:p>
            <a:r>
              <a:rPr lang="en-US" dirty="0"/>
              <a:t>Involve everyone</a:t>
            </a:r>
          </a:p>
          <a:p>
            <a:r>
              <a:rPr lang="en-US" dirty="0"/>
              <a:t>Explain and open Table Chapels</a:t>
            </a:r>
          </a:p>
        </p:txBody>
      </p:sp>
      <p:sp>
        <p:nvSpPr>
          <p:cNvPr id="4" name="Content Placeholder 3"/>
          <p:cNvSpPr>
            <a:spLocks noGrp="1"/>
          </p:cNvSpPr>
          <p:nvPr>
            <p:ph sz="half" idx="2"/>
          </p:nvPr>
        </p:nvSpPr>
        <p:spPr/>
        <p:txBody>
          <a:bodyPr>
            <a:normAutofit/>
          </a:bodyPr>
          <a:lstStyle/>
          <a:p>
            <a:r>
              <a:rPr lang="en-US" dirty="0"/>
              <a:t>Write 4</a:t>
            </a:r>
            <a:r>
              <a:rPr lang="en-US" baseline="30000" dirty="0"/>
              <a:t>th</a:t>
            </a:r>
            <a:r>
              <a:rPr lang="en-US" dirty="0"/>
              <a:t> Day notes</a:t>
            </a:r>
          </a:p>
          <a:p>
            <a:r>
              <a:rPr lang="en-US" dirty="0"/>
              <a:t>Review open and closed questions</a:t>
            </a:r>
          </a:p>
          <a:p>
            <a:r>
              <a:rPr lang="en-US" dirty="0"/>
              <a:t>Take notes ahead of time </a:t>
            </a:r>
            <a:r>
              <a:rPr lang="mr-IN" dirty="0"/>
              <a:t>–</a:t>
            </a:r>
            <a:r>
              <a:rPr lang="en-US" dirty="0"/>
              <a:t> review main points of each Talk</a:t>
            </a:r>
          </a:p>
          <a:p>
            <a:r>
              <a:rPr lang="en-US" dirty="0"/>
              <a:t>Rely on ALDs to keep the schedule </a:t>
            </a:r>
            <a:r>
              <a:rPr lang="mr-IN" dirty="0"/>
              <a:t>–</a:t>
            </a:r>
            <a:r>
              <a:rPr lang="en-US" dirty="0"/>
              <a:t> ditch the watch</a:t>
            </a:r>
          </a:p>
        </p:txBody>
      </p:sp>
    </p:spTree>
    <p:extLst>
      <p:ext uri="{BB962C8B-B14F-4D97-AF65-F5344CB8AC3E}">
        <p14:creationId xmlns:p14="http://schemas.microsoft.com/office/powerpoint/2010/main" val="8830840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1968992"/>
            <a:ext cx="7993627" cy="1015663"/>
          </a:xfrm>
          <a:prstGeom prst="rect">
            <a:avLst/>
          </a:prstGeom>
          <a:noFill/>
        </p:spPr>
        <p:txBody>
          <a:bodyPr wrap="square" rtlCol="0">
            <a:spAutoFit/>
          </a:bodyPr>
          <a:lstStyle/>
          <a:p>
            <a:pPr algn="ctr"/>
            <a:r>
              <a:rPr lang="en-US" sz="6000" b="1" dirty="0">
                <a:solidFill>
                  <a:schemeClr val="accent1">
                    <a:lumMod val="60000"/>
                    <a:lumOff val="40000"/>
                  </a:schemeClr>
                </a:solidFill>
                <a:effectLst>
                  <a:innerShdw blurRad="63500" dist="381000" dir="2700000">
                    <a:prstClr val="black">
                      <a:alpha val="50000"/>
                    </a:prstClr>
                  </a:innerShdw>
                  <a:reflection blurRad="165100" stA="57000" endPos="37000" dist="50800" dir="5400000" sy="-100000" algn="bl" rotWithShape="0"/>
                </a:effectLst>
              </a:rPr>
              <a:t>Questions ?</a:t>
            </a:r>
          </a:p>
        </p:txBody>
      </p:sp>
    </p:spTree>
    <p:extLst>
      <p:ext uri="{BB962C8B-B14F-4D97-AF65-F5344CB8AC3E}">
        <p14:creationId xmlns:p14="http://schemas.microsoft.com/office/powerpoint/2010/main" val="199576943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extLst>
    <a:ext uri="{05A4C25C-085E-4340-85A3-A5531E510DB2}">
      <thm15:themeFamily xmlns:thm15="http://schemas.microsoft.com/office/thememl/2012/main" name="Presentation" id="{B73A6922-7040-8644-BEE9-0E65CDB9A85E}" vid="{D8F9FCFE-9105-364D-8153-5B8282723B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Flow</Template>
  <TotalTime>1683</TotalTime>
  <Words>892</Words>
  <Application>Microsoft Macintosh PowerPoint</Application>
  <PresentationFormat>On-screen Show (4:3)</PresentationFormat>
  <Paragraphs>121</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Calibri</vt:lpstr>
      <vt:lpstr>Constantia</vt:lpstr>
      <vt:lpstr>Wingdings 2</vt:lpstr>
      <vt:lpstr>Flow</vt:lpstr>
      <vt:lpstr>Table Training</vt:lpstr>
      <vt:lpstr>Table Leaders</vt:lpstr>
      <vt:lpstr>Table Leader Responsibilities</vt:lpstr>
      <vt:lpstr>Family Building</vt:lpstr>
      <vt:lpstr>Get to Know Your Pilgrims</vt:lpstr>
      <vt:lpstr>Table Discussions</vt:lpstr>
      <vt:lpstr>Encourage Discussions</vt:lpstr>
      <vt:lpstr>Table Dynamics</vt:lpstr>
      <vt:lpstr>Be an Encourager</vt:lpstr>
      <vt:lpstr>Cautions</vt:lpstr>
      <vt:lpstr>Be a Model</vt:lpstr>
      <vt:lpstr>TL Has a Talk</vt:lpstr>
      <vt:lpstr>Mechanics</vt:lpstr>
      <vt:lpstr>To Do List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Mann</dc:creator>
  <cp:lastModifiedBy>Chris Campbell</cp:lastModifiedBy>
  <cp:revision>114</cp:revision>
  <dcterms:created xsi:type="dcterms:W3CDTF">2016-09-04T08:26:44Z</dcterms:created>
  <dcterms:modified xsi:type="dcterms:W3CDTF">2025-03-16T01:45:22Z</dcterms:modified>
</cp:coreProperties>
</file>