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71" r:id="rId3"/>
    <p:sldId id="257"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7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29" autoAdjust="0"/>
    <p:restoredTop sz="88114"/>
  </p:normalViewPr>
  <p:slideViewPr>
    <p:cSldViewPr snapToGrid="0">
      <p:cViewPr varScale="1">
        <p:scale>
          <a:sx n="130" d="100"/>
          <a:sy n="130" d="100"/>
        </p:scale>
        <p:origin x="408" y="192"/>
      </p:cViewPr>
      <p:guideLst/>
    </p:cSldViewPr>
  </p:slideViewPr>
  <p:notesTextViewPr>
    <p:cViewPr>
      <p:scale>
        <a:sx n="1" d="1"/>
        <a:sy n="1" d="1"/>
      </p:scale>
      <p:origin x="0" y="0"/>
    </p:cViewPr>
  </p:notesTextViewPr>
  <p:sorterViewPr>
    <p:cViewPr>
      <p:scale>
        <a:sx n="185" d="100"/>
        <a:sy n="185"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5C686-4EFE-2343-BBFD-D3C74851810C}" type="datetimeFigureOut">
              <a:rPr lang="en-US" smtClean="0"/>
              <a:t>1/23/17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20C8B-71C6-374E-9689-06B4FC4A69B9}" type="slidenum">
              <a:rPr lang="en-US" smtClean="0"/>
              <a:t>‹#›</a:t>
            </a:fld>
            <a:endParaRPr lang="en-US"/>
          </a:p>
        </p:txBody>
      </p:sp>
    </p:spTree>
    <p:extLst>
      <p:ext uri="{BB962C8B-B14F-4D97-AF65-F5344CB8AC3E}">
        <p14:creationId xmlns:p14="http://schemas.microsoft.com/office/powerpoint/2010/main" val="156287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EAB0777-4C60-462E-A92C-CDAFD498799C}" type="datetimeFigureOut">
              <a:rPr lang="en-US" smtClean="0"/>
              <a:t>1/23/17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pic>
        <p:nvPicPr>
          <p:cNvPr id="7" name="Picture 6"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EAB0777-4C60-462E-A92C-CDAFD498799C}"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EAB0777-4C60-462E-A92C-CDAFD498799C}" type="datetimeFigureOut">
              <a:rPr lang="en-US" smtClean="0"/>
              <a:t>1/23/17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E6EB8-52AB-45EA-A660-3E1EBFA72987}" type="slidenum">
              <a:rPr lang="en-US" smtClean="0"/>
              <a:t>‹#›</a:t>
            </a:fld>
            <a:endParaRPr lang="en-US"/>
          </a:p>
        </p:txBody>
      </p:sp>
      <p:pic>
        <p:nvPicPr>
          <p:cNvPr id="10" name="Picture 9"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EAB0777-4C60-462E-A92C-CDAFD498799C}" type="datetimeFigureOut">
              <a:rPr lang="en-US" smtClean="0"/>
              <a:t>1/23/17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E6EB8-52AB-45EA-A660-3E1EBFA72987}" type="slidenum">
              <a:rPr lang="en-US" smtClean="0"/>
              <a:t>‹#›</a:t>
            </a:fld>
            <a:endParaRPr lang="en-US"/>
          </a:p>
        </p:txBody>
      </p:sp>
      <p:pic>
        <p:nvPicPr>
          <p:cNvPr id="6" name="Picture 5"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B0777-4C60-462E-A92C-CDAFD498799C}" type="datetimeFigureOut">
              <a:rPr lang="en-US" smtClean="0"/>
              <a:t>1/23/17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E6EB8-52AB-45EA-A660-3E1EBFA72987}" type="slidenum">
              <a:rPr lang="en-US" smtClean="0"/>
              <a:t>‹#›</a:t>
            </a:fld>
            <a:endParaRPr lang="en-US"/>
          </a:p>
        </p:txBody>
      </p:sp>
      <p:pic>
        <p:nvPicPr>
          <p:cNvPr id="5" name="Picture 4"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EAB0777-4C60-462E-A92C-CDAFD498799C}"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9DE6EB8-52AB-45EA-A660-3E1EBFA7298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Drag picture to placeholder or click icon to add</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1/23/17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smtClean="0"/>
              <a:t>Agape Training</a:t>
            </a:r>
            <a:endParaRPr lang="en-US" sz="4800" dirty="0"/>
          </a:p>
        </p:txBody>
      </p:sp>
      <p:sp>
        <p:nvSpPr>
          <p:cNvPr id="3" name="Subtitle 2"/>
          <p:cNvSpPr>
            <a:spLocks noGrp="1"/>
          </p:cNvSpPr>
          <p:nvPr>
            <p:ph type="subTitle" idx="1"/>
          </p:nvPr>
        </p:nvSpPr>
        <p:spPr/>
        <p:txBody>
          <a:bodyPr/>
          <a:lstStyle/>
          <a:p>
            <a:r>
              <a:rPr lang="en-US" dirty="0" smtClean="0"/>
              <a:t>Fredericksburg Emmaus Team Training</a:t>
            </a:r>
            <a:endParaRPr lang="en-US" dirty="0"/>
          </a:p>
        </p:txBody>
      </p:sp>
      <p:sp>
        <p:nvSpPr>
          <p:cNvPr id="4" name="Rectangle 2"/>
          <p:cNvSpPr>
            <a:spLocks noChangeArrowheads="1"/>
          </p:cNvSpPr>
          <p:nvPr/>
        </p:nvSpPr>
        <p:spPr bwMode="auto">
          <a:xfrm>
            <a:off x="1396720" y="4220476"/>
            <a:ext cx="13356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WTE_logo_final_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315" y="4266195"/>
            <a:ext cx="5878287" cy="138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729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a:t>
            </a:r>
            <a:endParaRPr lang="en-US" dirty="0"/>
          </a:p>
        </p:txBody>
      </p:sp>
      <p:sp>
        <p:nvSpPr>
          <p:cNvPr id="3" name="TextBox 2"/>
          <p:cNvSpPr txBox="1"/>
          <p:nvPr/>
        </p:nvSpPr>
        <p:spPr>
          <a:xfrm>
            <a:off x="730045" y="2408903"/>
            <a:ext cx="8032955" cy="2677656"/>
          </a:xfrm>
          <a:prstGeom prst="rect">
            <a:avLst/>
          </a:prstGeom>
          <a:noFill/>
        </p:spPr>
        <p:txBody>
          <a:bodyPr wrap="square" rtlCol="0">
            <a:spAutoFit/>
          </a:bodyPr>
          <a:lstStyle/>
          <a:p>
            <a:r>
              <a:rPr lang="en-US" sz="2800" dirty="0" smtClean="0"/>
              <a:t>Sometimes, Emmaus weekends go by in a blur for both the Pilgrims and the Team, but there is one tangible piece of evidence to remind us of great memories and lessons of the weekend . . . </a:t>
            </a:r>
          </a:p>
          <a:p>
            <a:endParaRPr lang="en-US" sz="2800" dirty="0"/>
          </a:p>
          <a:p>
            <a:r>
              <a:rPr lang="en-US" sz="2800" b="1" cap="small" dirty="0" smtClean="0"/>
              <a:t>The abundant Agape Letters, Notes, and Gifts!</a:t>
            </a:r>
            <a:endParaRPr lang="en-US" sz="2800" b="1" cap="small" dirty="0"/>
          </a:p>
        </p:txBody>
      </p:sp>
    </p:spTree>
    <p:extLst>
      <p:ext uri="{BB962C8B-B14F-4D97-AF65-F5344CB8AC3E}">
        <p14:creationId xmlns:p14="http://schemas.microsoft.com/office/powerpoint/2010/main" val="543744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a:bodyPr>
          <a:lstStyle/>
          <a:p>
            <a:r>
              <a:rPr lang="en-US" dirty="0" smtClean="0"/>
              <a:t>Agape defined</a:t>
            </a:r>
          </a:p>
          <a:p>
            <a:r>
              <a:rPr lang="en-US" dirty="0" smtClean="0"/>
              <a:t>Types of Agape</a:t>
            </a:r>
          </a:p>
          <a:p>
            <a:r>
              <a:rPr lang="en-US" dirty="0" smtClean="0"/>
              <a:t>Before the Walk</a:t>
            </a:r>
          </a:p>
          <a:p>
            <a:r>
              <a:rPr lang="en-US" dirty="0" smtClean="0"/>
              <a:t>During the Walk</a:t>
            </a:r>
          </a:p>
          <a:p>
            <a:r>
              <a:rPr lang="en-US" dirty="0" smtClean="0"/>
              <a:t>After the Walk</a:t>
            </a:r>
          </a:p>
          <a:p>
            <a:r>
              <a:rPr lang="en-US" dirty="0" smtClean="0"/>
              <a:t>Agape Guidelines</a:t>
            </a:r>
            <a:endParaRPr lang="en-US" dirty="0"/>
          </a:p>
        </p:txBody>
      </p:sp>
    </p:spTree>
    <p:extLst>
      <p:ext uri="{BB962C8B-B14F-4D97-AF65-F5344CB8AC3E}">
        <p14:creationId xmlns:p14="http://schemas.microsoft.com/office/powerpoint/2010/main" val="14535647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Defined</a:t>
            </a:r>
            <a:endParaRPr lang="en-US" dirty="0"/>
          </a:p>
        </p:txBody>
      </p:sp>
      <p:sp>
        <p:nvSpPr>
          <p:cNvPr id="3" name="Content Placeholder 2"/>
          <p:cNvSpPr>
            <a:spLocks noGrp="1"/>
          </p:cNvSpPr>
          <p:nvPr>
            <p:ph idx="1"/>
          </p:nvPr>
        </p:nvSpPr>
        <p:spPr/>
        <p:txBody>
          <a:bodyPr/>
          <a:lstStyle/>
          <a:p>
            <a:r>
              <a:rPr lang="en-US" dirty="0" smtClean="0"/>
              <a:t>Agape is . . . Unconditional Love</a:t>
            </a:r>
          </a:p>
          <a:p>
            <a:pPr lvl="1"/>
            <a:r>
              <a:rPr lang="en-US" dirty="0" smtClean="0"/>
              <a:t>Comes in many forms on the weekend</a:t>
            </a:r>
          </a:p>
          <a:p>
            <a:pPr lvl="2"/>
            <a:r>
              <a:rPr lang="en-US" dirty="0" smtClean="0"/>
              <a:t>Being served</a:t>
            </a:r>
          </a:p>
          <a:p>
            <a:pPr lvl="2"/>
            <a:r>
              <a:rPr lang="en-US" dirty="0" smtClean="0"/>
              <a:t>Having your bed made</a:t>
            </a:r>
          </a:p>
          <a:p>
            <a:pPr lvl="2"/>
            <a:r>
              <a:rPr lang="en-US" dirty="0" smtClean="0"/>
              <a:t>Fellowship</a:t>
            </a:r>
          </a:p>
          <a:p>
            <a:pPr lvl="2"/>
            <a:r>
              <a:rPr lang="en-US" dirty="0" smtClean="0"/>
              <a:t>Prayers</a:t>
            </a:r>
          </a:p>
          <a:p>
            <a:pPr lvl="2"/>
            <a:r>
              <a:rPr lang="en-US" dirty="0" smtClean="0"/>
              <a:t>Sharing Holy Communion</a:t>
            </a:r>
          </a:p>
          <a:p>
            <a:pPr lvl="2"/>
            <a:r>
              <a:rPr lang="en-US" dirty="0" smtClean="0"/>
              <a:t>Notes and letters</a:t>
            </a:r>
            <a:endParaRPr lang="en-US" dirty="0"/>
          </a:p>
        </p:txBody>
      </p:sp>
    </p:spTree>
    <p:extLst>
      <p:ext uri="{BB962C8B-B14F-4D97-AF65-F5344CB8AC3E}">
        <p14:creationId xmlns:p14="http://schemas.microsoft.com/office/powerpoint/2010/main" val="4400003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Agape</a:t>
            </a:r>
            <a:endParaRPr lang="en-US" dirty="0"/>
          </a:p>
        </p:txBody>
      </p:sp>
      <p:sp>
        <p:nvSpPr>
          <p:cNvPr id="3" name="Content Placeholder 2"/>
          <p:cNvSpPr>
            <a:spLocks noGrp="1"/>
          </p:cNvSpPr>
          <p:nvPr>
            <p:ph idx="1"/>
          </p:nvPr>
        </p:nvSpPr>
        <p:spPr/>
        <p:txBody>
          <a:bodyPr/>
          <a:lstStyle/>
          <a:p>
            <a:r>
              <a:rPr lang="en-US" dirty="0" smtClean="0"/>
              <a:t>General Agape</a:t>
            </a:r>
          </a:p>
          <a:p>
            <a:r>
              <a:rPr lang="en-US" dirty="0" smtClean="0"/>
              <a:t>Table Agape</a:t>
            </a:r>
          </a:p>
          <a:p>
            <a:r>
              <a:rPr lang="en-US" dirty="0" smtClean="0"/>
              <a:t>Personal Agape</a:t>
            </a:r>
          </a:p>
          <a:p>
            <a:r>
              <a:rPr lang="en-US" dirty="0" smtClean="0"/>
              <a:t>Snack Agape</a:t>
            </a:r>
            <a:endParaRPr lang="en-US" dirty="0"/>
          </a:p>
        </p:txBody>
      </p:sp>
    </p:spTree>
    <p:extLst>
      <p:ext uri="{BB962C8B-B14F-4D97-AF65-F5344CB8AC3E}">
        <p14:creationId xmlns:p14="http://schemas.microsoft.com/office/powerpoint/2010/main" val="1095222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Agape</a:t>
            </a:r>
            <a:endParaRPr lang="en-US" dirty="0"/>
          </a:p>
        </p:txBody>
      </p:sp>
      <p:sp>
        <p:nvSpPr>
          <p:cNvPr id="3" name="Content Placeholder 2"/>
          <p:cNvSpPr>
            <a:spLocks noGrp="1"/>
          </p:cNvSpPr>
          <p:nvPr>
            <p:ph idx="1"/>
          </p:nvPr>
        </p:nvSpPr>
        <p:spPr/>
        <p:txBody>
          <a:bodyPr/>
          <a:lstStyle/>
          <a:p>
            <a:r>
              <a:rPr lang="en-US" dirty="0" smtClean="0"/>
              <a:t>Notes, letters, gifts, and cards delivered three (3) times during the weekend</a:t>
            </a:r>
          </a:p>
          <a:p>
            <a:pPr lvl="1"/>
            <a:r>
              <a:rPr lang="en-US" dirty="0" smtClean="0"/>
              <a:t>Agape bag on Friday afternoon after the ”Justifying Grace” talk</a:t>
            </a:r>
          </a:p>
          <a:p>
            <a:pPr lvl="1"/>
            <a:r>
              <a:rPr lang="en-US" dirty="0" smtClean="0"/>
              <a:t>Friday night bed/pillow Agape</a:t>
            </a:r>
          </a:p>
          <a:p>
            <a:pPr lvl="1"/>
            <a:r>
              <a:rPr lang="en-US" dirty="0" smtClean="0"/>
              <a:t>Saturday night bed/pillow Agape</a:t>
            </a:r>
            <a:endParaRPr lang="en-US" dirty="0"/>
          </a:p>
        </p:txBody>
      </p:sp>
    </p:spTree>
    <p:extLst>
      <p:ext uri="{BB962C8B-B14F-4D97-AF65-F5344CB8AC3E}">
        <p14:creationId xmlns:p14="http://schemas.microsoft.com/office/powerpoint/2010/main" val="15274685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Agape</a:t>
            </a:r>
            <a:endParaRPr lang="en-US" dirty="0"/>
          </a:p>
        </p:txBody>
      </p:sp>
      <p:sp>
        <p:nvSpPr>
          <p:cNvPr id="3" name="Content Placeholder 2"/>
          <p:cNvSpPr>
            <a:spLocks noGrp="1"/>
          </p:cNvSpPr>
          <p:nvPr>
            <p:ph idx="1"/>
          </p:nvPr>
        </p:nvSpPr>
        <p:spPr/>
        <p:txBody>
          <a:bodyPr/>
          <a:lstStyle/>
          <a:p>
            <a:r>
              <a:rPr lang="en-US" dirty="0" smtClean="0"/>
              <a:t>Agape that is left either at the table in the “Talk Room” or at the dining room table</a:t>
            </a:r>
          </a:p>
          <a:p>
            <a:r>
              <a:rPr lang="en-US" dirty="0" smtClean="0"/>
              <a:t>This form of Agape can be prepared by any Team member, but is most often done by the Table Leaders TL) and Assistant Table Leaders (ATL)</a:t>
            </a:r>
            <a:endParaRPr lang="en-US" dirty="0"/>
          </a:p>
        </p:txBody>
      </p:sp>
    </p:spTree>
    <p:extLst>
      <p:ext uri="{BB962C8B-B14F-4D97-AF65-F5344CB8AC3E}">
        <p14:creationId xmlns:p14="http://schemas.microsoft.com/office/powerpoint/2010/main" val="15387314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Agape</a:t>
            </a:r>
            <a:endParaRPr lang="en-US" dirty="0"/>
          </a:p>
        </p:txBody>
      </p:sp>
      <p:sp>
        <p:nvSpPr>
          <p:cNvPr id="3" name="Content Placeholder 2"/>
          <p:cNvSpPr>
            <a:spLocks noGrp="1"/>
          </p:cNvSpPr>
          <p:nvPr>
            <p:ph idx="1"/>
          </p:nvPr>
        </p:nvSpPr>
        <p:spPr/>
        <p:txBody>
          <a:bodyPr/>
          <a:lstStyle/>
          <a:p>
            <a:r>
              <a:rPr lang="en-US" dirty="0" smtClean="0"/>
              <a:t>Special notes and letters delivered to the Pilgrims on Sunday afternoon after the “Fourth Day” talk</a:t>
            </a:r>
          </a:p>
          <a:p>
            <a:r>
              <a:rPr lang="en-US" dirty="0" smtClean="0"/>
              <a:t>Personal Agape is collected by the Pilgrim’s sponsor and delivered to the weekend Walk</a:t>
            </a:r>
          </a:p>
          <a:p>
            <a:r>
              <a:rPr lang="en-US" dirty="0" smtClean="0"/>
              <a:t>Usually, Personal Agape consists of 8-12 letters from family, pastors, and other special person in the Pilgrim’s life</a:t>
            </a:r>
          </a:p>
          <a:p>
            <a:r>
              <a:rPr lang="en-US" dirty="0" smtClean="0"/>
              <a:t>Do not “add” to the Personal Agape unless you are asked to do so by the sponsor, Lead Servant (LS) or Weekend Lay Director (WLD)</a:t>
            </a:r>
            <a:endParaRPr lang="en-US" dirty="0"/>
          </a:p>
        </p:txBody>
      </p:sp>
    </p:spTree>
    <p:extLst>
      <p:ext uri="{BB962C8B-B14F-4D97-AF65-F5344CB8AC3E}">
        <p14:creationId xmlns:p14="http://schemas.microsoft.com/office/powerpoint/2010/main" val="3769674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Snack Agape</a:t>
            </a:r>
            <a:endParaRPr lang="en-US" dirty="0"/>
          </a:p>
        </p:txBody>
      </p:sp>
      <p:sp>
        <p:nvSpPr>
          <p:cNvPr id="3" name="Content Placeholder 2"/>
          <p:cNvSpPr>
            <a:spLocks noGrp="1"/>
          </p:cNvSpPr>
          <p:nvPr>
            <p:ph idx="1"/>
          </p:nvPr>
        </p:nvSpPr>
        <p:spPr/>
        <p:txBody>
          <a:bodyPr/>
          <a:lstStyle/>
          <a:p>
            <a:r>
              <a:rPr lang="en-US" dirty="0" smtClean="0"/>
              <a:t>Food and drink items brought in by the Team and Community to fill the snack table in the dining hall and the individual snack baskets on each Table</a:t>
            </a:r>
          </a:p>
          <a:p>
            <a:r>
              <a:rPr lang="en-US" dirty="0" smtClean="0"/>
              <a:t>Food items tend to be . . .</a:t>
            </a:r>
          </a:p>
          <a:p>
            <a:pPr lvl="1"/>
            <a:r>
              <a:rPr lang="en-US" dirty="0" smtClean="0"/>
              <a:t>Fruit, snacks, chips, candy, baked goods, etc.</a:t>
            </a:r>
          </a:p>
          <a:p>
            <a:r>
              <a:rPr lang="en-US" dirty="0" smtClean="0"/>
              <a:t>Drink items tend to be . . .</a:t>
            </a:r>
          </a:p>
          <a:p>
            <a:pPr lvl="1"/>
            <a:r>
              <a:rPr lang="en-US" dirty="0" smtClean="0"/>
              <a:t>Juices, bottled water, soda</a:t>
            </a:r>
          </a:p>
        </p:txBody>
      </p:sp>
      <p:sp>
        <p:nvSpPr>
          <p:cNvPr id="4" name="TextBox 3"/>
          <p:cNvSpPr txBox="1"/>
          <p:nvPr/>
        </p:nvSpPr>
        <p:spPr>
          <a:xfrm>
            <a:off x="742122" y="5401270"/>
            <a:ext cx="7315200" cy="923330"/>
          </a:xfrm>
          <a:prstGeom prst="rect">
            <a:avLst/>
          </a:prstGeom>
          <a:gradFill flip="none" rotWithShape="1">
            <a:gsLst>
              <a:gs pos="0">
                <a:schemeClr val="accent1">
                  <a:lumMod val="5000"/>
                  <a:lumOff val="95000"/>
                </a:schemeClr>
              </a:gs>
              <a:gs pos="3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scene3d>
            <a:camera prst="orthographicFront"/>
            <a:lightRig rig="threePt" dir="t"/>
          </a:scene3d>
          <a:sp3d>
            <a:bevelT w="165100" prst="coolSlant"/>
            <a:bevelB w="165100" prst="coolSlant"/>
          </a:sp3d>
        </p:spPr>
        <p:txBody>
          <a:bodyPr wrap="square" rtlCol="0">
            <a:spAutoFit/>
          </a:bodyPr>
          <a:lstStyle/>
          <a:p>
            <a:r>
              <a:rPr lang="en-US" b="1" dirty="0" smtClean="0"/>
              <a:t>NOTE: There will be a handout later in the teaming process that will indicate which type of Snack Agape each team member will need to bring.</a:t>
            </a:r>
            <a:endParaRPr lang="en-US" b="1" dirty="0"/>
          </a:p>
        </p:txBody>
      </p:sp>
    </p:spTree>
    <p:extLst>
      <p:ext uri="{BB962C8B-B14F-4D97-AF65-F5344CB8AC3E}">
        <p14:creationId xmlns:p14="http://schemas.microsoft.com/office/powerpoint/2010/main" val="11235708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the Walk</a:t>
            </a:r>
            <a:endParaRPr lang="en-US" dirty="0"/>
          </a:p>
        </p:txBody>
      </p:sp>
      <p:sp>
        <p:nvSpPr>
          <p:cNvPr id="3" name="Content Placeholder 2"/>
          <p:cNvSpPr>
            <a:spLocks noGrp="1"/>
          </p:cNvSpPr>
          <p:nvPr>
            <p:ph idx="1"/>
          </p:nvPr>
        </p:nvSpPr>
        <p:spPr/>
        <p:txBody>
          <a:bodyPr/>
          <a:lstStyle/>
          <a:p>
            <a:r>
              <a:rPr lang="en-US" dirty="0" smtClean="0"/>
              <a:t>TL’s and ATL’s should invite the Pilgrims to the Walk</a:t>
            </a:r>
          </a:p>
          <a:p>
            <a:r>
              <a:rPr lang="en-US" dirty="0" smtClean="0"/>
              <a:t>Send to Pilgrims at your table</a:t>
            </a:r>
          </a:p>
          <a:p>
            <a:pPr lvl="1"/>
            <a:r>
              <a:rPr lang="en-US" dirty="0" smtClean="0"/>
              <a:t>Say that . . . “we are looking forward to meeting you on the Walk”</a:t>
            </a:r>
          </a:p>
          <a:p>
            <a:pPr lvl="1"/>
            <a:r>
              <a:rPr lang="en-US" dirty="0" smtClean="0"/>
              <a:t>Do not mention your role nor the Table to which the Pilgrim will be assigned</a:t>
            </a:r>
          </a:p>
          <a:p>
            <a:pPr lvl="1"/>
            <a:r>
              <a:rPr lang="en-US" dirty="0" smtClean="0"/>
              <a:t>Time the mail out to coincide with the week of the Walk</a:t>
            </a:r>
          </a:p>
          <a:p>
            <a:r>
              <a:rPr lang="en-US" dirty="0" smtClean="0"/>
              <a:t>These notes are an act of Agape</a:t>
            </a:r>
            <a:endParaRPr lang="en-US" dirty="0"/>
          </a:p>
        </p:txBody>
      </p:sp>
    </p:spTree>
    <p:extLst>
      <p:ext uri="{BB962C8B-B14F-4D97-AF65-F5344CB8AC3E}">
        <p14:creationId xmlns:p14="http://schemas.microsoft.com/office/powerpoint/2010/main" val="1148226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the Walk</a:t>
            </a:r>
            <a:endParaRPr lang="en-US" dirty="0"/>
          </a:p>
        </p:txBody>
      </p:sp>
      <p:sp>
        <p:nvSpPr>
          <p:cNvPr id="3" name="Content Placeholder 2"/>
          <p:cNvSpPr>
            <a:spLocks noGrp="1"/>
          </p:cNvSpPr>
          <p:nvPr>
            <p:ph idx="1"/>
          </p:nvPr>
        </p:nvSpPr>
        <p:spPr/>
        <p:txBody>
          <a:bodyPr/>
          <a:lstStyle/>
          <a:p>
            <a:r>
              <a:rPr lang="en-US" dirty="0" smtClean="0"/>
              <a:t>Sample welcome note:</a:t>
            </a:r>
            <a:endParaRPr lang="en-US" dirty="0"/>
          </a:p>
        </p:txBody>
      </p:sp>
      <p:sp>
        <p:nvSpPr>
          <p:cNvPr id="4" name="Rectangle 3"/>
          <p:cNvSpPr>
            <a:spLocks noChangeArrowheads="1"/>
          </p:cNvSpPr>
          <p:nvPr/>
        </p:nvSpPr>
        <p:spPr bwMode="auto">
          <a:xfrm>
            <a:off x="1912374" y="2512142"/>
            <a:ext cx="4572000" cy="2286000"/>
          </a:xfrm>
          <a:prstGeom prst="rect">
            <a:avLst/>
          </a:prstGeom>
          <a:gradFill rotWithShape="1">
            <a:gsLst>
              <a:gs pos="0">
                <a:srgbClr val="FFBE86"/>
              </a:gs>
              <a:gs pos="35001">
                <a:srgbClr val="FFD0AA"/>
              </a:gs>
              <a:gs pos="100000">
                <a:srgbClr val="FFEBDB"/>
              </a:gs>
            </a:gsLst>
            <a:lin ang="16200000" scaled="1"/>
          </a:gradFill>
          <a:ln w="9525">
            <a:solidFill>
              <a:srgbClr val="F69240"/>
            </a:solidFill>
            <a:miter lim="800000"/>
            <a:headEnd/>
            <a:tailEnd/>
          </a:ln>
          <a:effectLst>
            <a:outerShdw blurRad="40000" dist="20000" dir="5400000" rotWithShape="0">
              <a:srgbClr val="000000">
                <a:alpha val="37999"/>
              </a:srgbClr>
            </a:outerShdw>
          </a:effectLst>
        </p:spPr>
        <p:txBody>
          <a:bodyPr/>
          <a:lstStyle>
            <a:lvl1pPr eaLnBrk="0" hangingPunct="0">
              <a:defRPr>
                <a:solidFill>
                  <a:schemeClr val="tx1"/>
                </a:solidFill>
                <a:latin typeface="Calibri" charset="0"/>
                <a:ea typeface="Arial"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endParaRPr lang="en-US" altLang="en-US">
              <a:solidFill>
                <a:srgbClr val="000000"/>
              </a:solidFill>
            </a:endParaRPr>
          </a:p>
          <a:p>
            <a:pPr eaLnBrk="1" hangingPunct="1"/>
            <a:r>
              <a:rPr lang="en-US" altLang="en-US">
                <a:solidFill>
                  <a:srgbClr val="000000"/>
                </a:solidFill>
              </a:rPr>
              <a:t>Dear ______:</a:t>
            </a:r>
          </a:p>
          <a:p>
            <a:pPr eaLnBrk="1" hangingPunct="1"/>
            <a:endParaRPr lang="en-US" altLang="en-US">
              <a:solidFill>
                <a:srgbClr val="000000"/>
              </a:solidFill>
            </a:endParaRPr>
          </a:p>
          <a:p>
            <a:pPr eaLnBrk="1" hangingPunct="1"/>
            <a:r>
              <a:rPr lang="en-US" altLang="en-US">
                <a:solidFill>
                  <a:srgbClr val="000000"/>
                </a:solidFill>
              </a:rPr>
              <a:t>Welcome to Emmaus. I am looking forward to getting to know you during the weekend.</a:t>
            </a:r>
          </a:p>
          <a:p>
            <a:pPr eaLnBrk="1" hangingPunct="1"/>
            <a:endParaRPr lang="en-US" altLang="en-US">
              <a:solidFill>
                <a:srgbClr val="000000"/>
              </a:solidFill>
            </a:endParaRPr>
          </a:p>
          <a:p>
            <a:pPr eaLnBrk="1" hangingPunct="1"/>
            <a:r>
              <a:rPr lang="en-US" altLang="en-US">
                <a:solidFill>
                  <a:srgbClr val="000000"/>
                </a:solidFill>
              </a:rPr>
              <a:t>Your Name</a:t>
            </a:r>
          </a:p>
        </p:txBody>
      </p:sp>
      <p:sp>
        <p:nvSpPr>
          <p:cNvPr id="6" name="TextBox 5"/>
          <p:cNvSpPr txBox="1"/>
          <p:nvPr/>
        </p:nvSpPr>
        <p:spPr>
          <a:xfrm>
            <a:off x="742122" y="5401270"/>
            <a:ext cx="7315200" cy="646331"/>
          </a:xfrm>
          <a:prstGeom prst="rect">
            <a:avLst/>
          </a:prstGeom>
          <a:gradFill flip="none" rotWithShape="1">
            <a:gsLst>
              <a:gs pos="0">
                <a:schemeClr val="accent1">
                  <a:lumMod val="5000"/>
                  <a:lumOff val="95000"/>
                </a:schemeClr>
              </a:gs>
              <a:gs pos="3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scene3d>
            <a:camera prst="orthographicFront"/>
            <a:lightRig rig="threePt" dir="t"/>
          </a:scene3d>
          <a:sp3d>
            <a:bevelT w="165100" prst="coolSlant"/>
            <a:bevelB w="165100" prst="coolSlant"/>
          </a:sp3d>
        </p:spPr>
        <p:txBody>
          <a:bodyPr wrap="square" rtlCol="0">
            <a:spAutoFit/>
          </a:bodyPr>
          <a:lstStyle/>
          <a:p>
            <a:r>
              <a:rPr lang="en-US" b="1" dirty="0" smtClean="0"/>
              <a:t>NOTE: You should not identify yourself as a TL or ATL for Agape sent prior to the weekend</a:t>
            </a:r>
            <a:endParaRPr lang="en-US" b="1" dirty="0"/>
          </a:p>
        </p:txBody>
      </p:sp>
    </p:spTree>
    <p:extLst>
      <p:ext uri="{BB962C8B-B14F-4D97-AF65-F5344CB8AC3E}">
        <p14:creationId xmlns:p14="http://schemas.microsoft.com/office/powerpoint/2010/main" val="5171944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the Walk</a:t>
            </a:r>
            <a:endParaRPr lang="en-US" dirty="0"/>
          </a:p>
        </p:txBody>
      </p:sp>
      <p:sp>
        <p:nvSpPr>
          <p:cNvPr id="3" name="Content Placeholder 2"/>
          <p:cNvSpPr>
            <a:spLocks noGrp="1"/>
          </p:cNvSpPr>
          <p:nvPr>
            <p:ph idx="1"/>
          </p:nvPr>
        </p:nvSpPr>
        <p:spPr/>
        <p:txBody>
          <a:bodyPr/>
          <a:lstStyle/>
          <a:p>
            <a:r>
              <a:rPr lang="en-US" dirty="0" smtClean="0"/>
              <a:t>TL’s and ATL’s should send a card to each of their Pilgrims after the weekend thanking them for participating at their Table</a:t>
            </a:r>
          </a:p>
          <a:p>
            <a:r>
              <a:rPr lang="en-US" dirty="0" smtClean="0"/>
              <a:t>These notes are also an act of Agape</a:t>
            </a:r>
          </a:p>
          <a:p>
            <a:r>
              <a:rPr lang="en-US" dirty="0" smtClean="0"/>
              <a:t>They also help to establish a tie to the Community</a:t>
            </a:r>
            <a:endParaRPr lang="en-US" dirty="0"/>
          </a:p>
        </p:txBody>
      </p:sp>
    </p:spTree>
    <p:extLst>
      <p:ext uri="{BB962C8B-B14F-4D97-AF65-F5344CB8AC3E}">
        <p14:creationId xmlns:p14="http://schemas.microsoft.com/office/powerpoint/2010/main" val="9406765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smtClean="0"/>
              <a:t>General Agape</a:t>
            </a:r>
          </a:p>
          <a:p>
            <a:pPr lvl="1"/>
            <a:r>
              <a:rPr lang="en-US" dirty="0" smtClean="0"/>
              <a:t>Agape should be the same, or as close to the same as possible and be given to everyone (at least to the Pilgrims)</a:t>
            </a:r>
          </a:p>
          <a:p>
            <a:pPr lvl="1"/>
            <a:r>
              <a:rPr lang="en-US" dirty="0" smtClean="0"/>
              <a:t>Do not sign your Agape</a:t>
            </a:r>
          </a:p>
          <a:p>
            <a:pPr lvl="2"/>
            <a:r>
              <a:rPr lang="en-US" dirty="0" smtClean="0"/>
              <a:t>It is best if the Pilgrims don’t know specifically who Agape comes from so they don’t thank one Team member but not others</a:t>
            </a:r>
          </a:p>
          <a:p>
            <a:pPr lvl="2"/>
            <a:r>
              <a:rPr lang="en-US" dirty="0" smtClean="0"/>
              <a:t>Agape is about service to the Pilgrims and not about glorifying the Team</a:t>
            </a:r>
            <a:endParaRPr lang="en-US" dirty="0"/>
          </a:p>
        </p:txBody>
      </p:sp>
    </p:spTree>
    <p:extLst>
      <p:ext uri="{BB962C8B-B14F-4D97-AF65-F5344CB8AC3E}">
        <p14:creationId xmlns:p14="http://schemas.microsoft.com/office/powerpoint/2010/main" val="15145045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smtClean="0"/>
              <a:t>Table Agape</a:t>
            </a:r>
          </a:p>
          <a:p>
            <a:pPr lvl="1"/>
            <a:r>
              <a:rPr lang="en-US" dirty="0" smtClean="0"/>
              <a:t>Agape for Tables should be the same for everyone (Pilgrims at all Tables, not just your own)</a:t>
            </a:r>
          </a:p>
          <a:p>
            <a:pPr lvl="1"/>
            <a:r>
              <a:rPr lang="en-US" dirty="0" smtClean="0"/>
              <a:t>Delivery of these items is best coordinated among the TLs and ATLs to reduce the possibility of duplicate items (it’s nice to have six fishing swivel bracelets, but not really necessary)</a:t>
            </a:r>
          </a:p>
          <a:p>
            <a:pPr lvl="1"/>
            <a:r>
              <a:rPr lang="en-US" dirty="0" smtClean="0"/>
              <a:t>Consider Christian stickers for the Pilgrim and Team binders/folders</a:t>
            </a:r>
          </a:p>
          <a:p>
            <a:pPr lvl="1"/>
            <a:endParaRPr lang="en-US" dirty="0"/>
          </a:p>
        </p:txBody>
      </p:sp>
    </p:spTree>
    <p:extLst>
      <p:ext uri="{BB962C8B-B14F-4D97-AF65-F5344CB8AC3E}">
        <p14:creationId xmlns:p14="http://schemas.microsoft.com/office/powerpoint/2010/main" val="14032559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smtClean="0"/>
              <a:t>Personal Agape</a:t>
            </a:r>
          </a:p>
          <a:p>
            <a:pPr lvl="1"/>
            <a:r>
              <a:rPr lang="en-US" dirty="0" smtClean="0"/>
              <a:t>Responsibility of the sponsor</a:t>
            </a:r>
          </a:p>
          <a:p>
            <a:pPr lvl="1"/>
            <a:r>
              <a:rPr lang="en-US" dirty="0" smtClean="0"/>
              <a:t>Coordinated through the assigned Team member</a:t>
            </a:r>
          </a:p>
          <a:p>
            <a:pPr lvl="1"/>
            <a:r>
              <a:rPr lang="en-US" dirty="0" smtClean="0"/>
              <a:t>Do not add to personal Agape unless asked to do so</a:t>
            </a:r>
            <a:endParaRPr lang="en-US" dirty="0"/>
          </a:p>
        </p:txBody>
      </p:sp>
    </p:spTree>
    <p:extLst>
      <p:ext uri="{BB962C8B-B14F-4D97-AF65-F5344CB8AC3E}">
        <p14:creationId xmlns:p14="http://schemas.microsoft.com/office/powerpoint/2010/main" val="7528670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smtClean="0"/>
              <a:t>Personal Agape</a:t>
            </a:r>
          </a:p>
          <a:p>
            <a:pPr lvl="1"/>
            <a:r>
              <a:rPr lang="en-US" dirty="0" smtClean="0"/>
              <a:t>Personal letters should be sealed in an envelope and clearly marked with</a:t>
            </a:r>
          </a:p>
          <a:p>
            <a:pPr lvl="2"/>
            <a:r>
              <a:rPr lang="en-US" dirty="0" smtClean="0"/>
              <a:t>Pilgrim’s first and last name</a:t>
            </a:r>
          </a:p>
          <a:p>
            <a:pPr lvl="2"/>
            <a:r>
              <a:rPr lang="en-US" dirty="0" smtClean="0"/>
              <a:t>Labeled as personal Agape </a:t>
            </a:r>
            <a:r>
              <a:rPr lang="mr-IN" dirty="0" smtClean="0"/>
              <a:t>–</a:t>
            </a:r>
            <a:r>
              <a:rPr lang="en-US" dirty="0" smtClean="0"/>
              <a:t> Sunday</a:t>
            </a:r>
          </a:p>
          <a:p>
            <a:pPr lvl="2"/>
            <a:r>
              <a:rPr lang="en-US" dirty="0" smtClean="0"/>
              <a:t>Letter writer’s name</a:t>
            </a:r>
          </a:p>
          <a:p>
            <a:pPr lvl="2"/>
            <a:r>
              <a:rPr lang="en-US" dirty="0" smtClean="0"/>
              <a:t>Writer’s relationship to Pilgrim (spouse, son, daughter, </a:t>
            </a:r>
            <a:r>
              <a:rPr lang="en-US" dirty="0" err="1" smtClean="0"/>
              <a:t>etc</a:t>
            </a:r>
            <a:r>
              <a:rPr lang="en-US" dirty="0" smtClean="0"/>
              <a:t>)</a:t>
            </a:r>
            <a:endParaRPr lang="en-US" dirty="0"/>
          </a:p>
        </p:txBody>
      </p:sp>
      <p:sp>
        <p:nvSpPr>
          <p:cNvPr id="4" name="Rectangle 3"/>
          <p:cNvSpPr/>
          <p:nvPr/>
        </p:nvSpPr>
        <p:spPr>
          <a:xfrm>
            <a:off x="2209800" y="4854579"/>
            <a:ext cx="4724400" cy="155841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algn="r" fontAlgn="auto">
              <a:spcBef>
                <a:spcPts val="0"/>
              </a:spcBef>
              <a:spcAft>
                <a:spcPts val="0"/>
              </a:spcAft>
              <a:defRPr/>
            </a:pPr>
            <a:r>
              <a:rPr lang="en-US" dirty="0">
                <a:solidFill>
                  <a:schemeClr val="tx1"/>
                </a:solidFill>
              </a:rPr>
              <a:t>Personal Agape – Sunday</a:t>
            </a:r>
          </a:p>
          <a:p>
            <a:pPr algn="r" fontAlgn="auto">
              <a:spcBef>
                <a:spcPts val="0"/>
              </a:spcBef>
              <a:spcAft>
                <a:spcPts val="0"/>
              </a:spcAft>
              <a:defRPr/>
            </a:pPr>
            <a:r>
              <a:rPr lang="en-US" dirty="0">
                <a:solidFill>
                  <a:schemeClr val="tx1"/>
                </a:solidFill>
              </a:rPr>
              <a:t>Jane Pilgrim (Spouse)</a:t>
            </a:r>
          </a:p>
          <a:p>
            <a:pPr algn="ctr" fontAlgn="auto">
              <a:spcBef>
                <a:spcPts val="0"/>
              </a:spcBef>
              <a:spcAft>
                <a:spcPts val="0"/>
              </a:spcAft>
              <a:defRPr/>
            </a:pPr>
            <a:endParaRPr lang="en-US" dirty="0">
              <a:solidFill>
                <a:schemeClr val="tx1"/>
              </a:solidFill>
            </a:endParaRPr>
          </a:p>
          <a:p>
            <a:pPr algn="ctr" fontAlgn="auto">
              <a:spcBef>
                <a:spcPts val="0"/>
              </a:spcBef>
              <a:spcAft>
                <a:spcPts val="0"/>
              </a:spcAft>
              <a:defRPr/>
            </a:pPr>
            <a:endParaRPr lang="en-US" dirty="0">
              <a:solidFill>
                <a:schemeClr val="tx1"/>
              </a:solidFill>
            </a:endParaRPr>
          </a:p>
          <a:p>
            <a:pPr algn="ctr" fontAlgn="auto">
              <a:spcBef>
                <a:spcPts val="0"/>
              </a:spcBef>
              <a:spcAft>
                <a:spcPts val="0"/>
              </a:spcAft>
              <a:defRPr/>
            </a:pPr>
            <a:r>
              <a:rPr lang="en-US" dirty="0">
                <a:solidFill>
                  <a:schemeClr val="tx1"/>
                </a:solidFill>
              </a:rPr>
              <a:t>John Pilgrim</a:t>
            </a:r>
          </a:p>
        </p:txBody>
      </p:sp>
    </p:spTree>
    <p:extLst>
      <p:ext uri="{BB962C8B-B14F-4D97-AF65-F5344CB8AC3E}">
        <p14:creationId xmlns:p14="http://schemas.microsoft.com/office/powerpoint/2010/main" val="49275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smtClean="0"/>
              <a:t>Team Agape</a:t>
            </a:r>
          </a:p>
          <a:p>
            <a:pPr lvl="1"/>
            <a:r>
              <a:rPr lang="en-US" dirty="0" smtClean="0"/>
              <a:t>Letters for Team members</a:t>
            </a:r>
          </a:p>
          <a:p>
            <a:pPr lvl="1"/>
            <a:r>
              <a:rPr lang="en-US" dirty="0" smtClean="0"/>
              <a:t>Notes for Team members</a:t>
            </a:r>
          </a:p>
          <a:p>
            <a:pPr lvl="1"/>
            <a:r>
              <a:rPr lang="en-US" dirty="0" smtClean="0"/>
              <a:t>Devotionals</a:t>
            </a:r>
          </a:p>
          <a:p>
            <a:pPr lvl="1"/>
            <a:r>
              <a:rPr lang="en-US" dirty="0" smtClean="0"/>
              <a:t>Prepare early, before the weekend starts</a:t>
            </a:r>
          </a:p>
          <a:p>
            <a:pPr lvl="1"/>
            <a:r>
              <a:rPr lang="en-US" dirty="0" smtClean="0">
                <a:solidFill>
                  <a:srgbClr val="FF0000"/>
                </a:solidFill>
              </a:rPr>
              <a:t>Red Flag: Remember, there are extremely limited opportunities during the weekend to prepare notes, etc.  Unless you want to stay up until the wee hours you have NO TIME</a:t>
            </a:r>
            <a:endParaRPr lang="en-US" dirty="0">
              <a:solidFill>
                <a:srgbClr val="FF0000"/>
              </a:solidFill>
            </a:endParaRPr>
          </a:p>
        </p:txBody>
      </p:sp>
    </p:spTree>
    <p:extLst>
      <p:ext uri="{BB962C8B-B14F-4D97-AF65-F5344CB8AC3E}">
        <p14:creationId xmlns:p14="http://schemas.microsoft.com/office/powerpoint/2010/main" val="7812578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smtClean="0"/>
              <a:t>General Reminders</a:t>
            </a:r>
          </a:p>
          <a:p>
            <a:pPr lvl="1"/>
            <a:r>
              <a:rPr lang="en-US" dirty="0" smtClean="0"/>
              <a:t>While all forms of Agape have their place, handwritten, personalize (to Joe or Linda) notes are generally much more meaningful than mass produced letters</a:t>
            </a:r>
          </a:p>
          <a:p>
            <a:pPr lvl="1"/>
            <a:r>
              <a:rPr lang="en-US" dirty="0" smtClean="0"/>
              <a:t>You can always write general Agape now with words that follow the flow of the weekend and write the names on them when the Pilgrim list is finalized</a:t>
            </a:r>
            <a:endParaRPr lang="en-US" dirty="0"/>
          </a:p>
        </p:txBody>
      </p:sp>
    </p:spTree>
    <p:extLst>
      <p:ext uri="{BB962C8B-B14F-4D97-AF65-F5344CB8AC3E}">
        <p14:creationId xmlns:p14="http://schemas.microsoft.com/office/powerpoint/2010/main" val="442211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smtClean="0"/>
              <a:t>You can get Christian items like . . . </a:t>
            </a:r>
          </a:p>
          <a:p>
            <a:pPr lvl="1"/>
            <a:r>
              <a:rPr lang="en-US" dirty="0" smtClean="0"/>
              <a:t>Pins, buttons, book marks, key chains, small books, crosses and other “stuff” . . . but remember . . .</a:t>
            </a:r>
          </a:p>
          <a:p>
            <a:pPr lvl="2"/>
            <a:r>
              <a:rPr lang="en-US" dirty="0" smtClean="0"/>
              <a:t>It’s not about the fanciest of most expensive gifts</a:t>
            </a:r>
          </a:p>
          <a:p>
            <a:pPr lvl="2"/>
            <a:r>
              <a:rPr lang="en-US" dirty="0" smtClean="0"/>
              <a:t>It’s about acts of love done our of a Christian heart for service</a:t>
            </a:r>
          </a:p>
          <a:p>
            <a:pPr lvl="2"/>
            <a:r>
              <a:rPr lang="en-US" dirty="0" smtClean="0"/>
              <a:t>Remember that not all Team members can afford fancy or expensive gifts and we’re not in competition with one another</a:t>
            </a:r>
          </a:p>
          <a:p>
            <a:pPr lvl="2"/>
            <a:r>
              <a:rPr lang="en-US" dirty="0" smtClean="0"/>
              <a:t>Some of the best gifts are the simple ones done by hand out of love for one another</a:t>
            </a:r>
          </a:p>
          <a:p>
            <a:pPr lvl="1"/>
            <a:r>
              <a:rPr lang="en-US" dirty="0" smtClean="0"/>
              <a:t>One of the highest and most important forms of Agape is Prayer, before, during, and after the Walk</a:t>
            </a:r>
            <a:endParaRPr lang="en-US" dirty="0"/>
          </a:p>
        </p:txBody>
      </p:sp>
    </p:spTree>
    <p:extLst>
      <p:ext uri="{BB962C8B-B14F-4D97-AF65-F5344CB8AC3E}">
        <p14:creationId xmlns:p14="http://schemas.microsoft.com/office/powerpoint/2010/main" val="22165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smtClean="0"/>
              <a:t>Helpful hint</a:t>
            </a:r>
          </a:p>
          <a:p>
            <a:pPr lvl="1"/>
            <a:r>
              <a:rPr lang="en-US" dirty="0" smtClean="0"/>
              <a:t>If your Agape is in the form of a necklace or anything attached to a chain or lanyard, put each piece in a separate baggie to avoid getting them tangled</a:t>
            </a:r>
            <a:endParaRPr lang="en-US" dirty="0"/>
          </a:p>
        </p:txBody>
      </p:sp>
    </p:spTree>
    <p:extLst>
      <p:ext uri="{BB962C8B-B14F-4D97-AF65-F5344CB8AC3E}">
        <p14:creationId xmlns:p14="http://schemas.microsoft.com/office/powerpoint/2010/main" val="2742855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Sorting tips</a:t>
            </a:r>
          </a:p>
          <a:p>
            <a:pPr lvl="1"/>
            <a:r>
              <a:rPr lang="en-US" dirty="0" smtClean="0"/>
              <a:t>How much Agape should I provide?</a:t>
            </a:r>
          </a:p>
          <a:p>
            <a:pPr lvl="2"/>
            <a:r>
              <a:rPr lang="en-US" dirty="0" smtClean="0"/>
              <a:t>Number of tables = 6</a:t>
            </a:r>
          </a:p>
          <a:p>
            <a:pPr lvl="2"/>
            <a:r>
              <a:rPr lang="en-US" dirty="0" smtClean="0"/>
              <a:t>Number of Pilgrims = 24</a:t>
            </a:r>
          </a:p>
          <a:p>
            <a:pPr lvl="2"/>
            <a:r>
              <a:rPr lang="en-US" dirty="0" smtClean="0"/>
              <a:t>Number of Teamers = 32</a:t>
            </a:r>
          </a:p>
          <a:p>
            <a:pPr lvl="2"/>
            <a:r>
              <a:rPr lang="en-US" dirty="0" smtClean="0"/>
              <a:t>Number of Pilgrims + Teamers = 56</a:t>
            </a:r>
          </a:p>
          <a:p>
            <a:pPr lvl="1"/>
            <a:r>
              <a:rPr lang="en-US" dirty="0" smtClean="0"/>
              <a:t>Separate Agape into</a:t>
            </a:r>
          </a:p>
          <a:p>
            <a:pPr lvl="2"/>
            <a:r>
              <a:rPr lang="en-US" dirty="0" smtClean="0"/>
              <a:t>Friday Afternoon Agape Bag:	Bag 1: Pilgrims	Bag 2: Team</a:t>
            </a:r>
          </a:p>
          <a:p>
            <a:pPr lvl="2"/>
            <a:r>
              <a:rPr lang="en-US" dirty="0" smtClean="0"/>
              <a:t>Friday Night Bed Agape:		Bag 3: Pilgrims	Bag 4: Team</a:t>
            </a:r>
          </a:p>
          <a:p>
            <a:pPr lvl="2"/>
            <a:r>
              <a:rPr lang="en-US" dirty="0" smtClean="0"/>
              <a:t>Saturday Night Bed Agape:	Bag 5: Pilgrims	Bag 6: Team</a:t>
            </a:r>
          </a:p>
          <a:p>
            <a:pPr lvl="1"/>
            <a:r>
              <a:rPr lang="en-US" dirty="0" smtClean="0"/>
              <a:t>Personal Agape</a:t>
            </a:r>
          </a:p>
          <a:p>
            <a:pPr lvl="2"/>
            <a:r>
              <a:rPr lang="en-US" dirty="0" smtClean="0"/>
              <a:t>Place letters or note cared in a separate bag or larger envelope</a:t>
            </a:r>
          </a:p>
          <a:p>
            <a:pPr lvl="2"/>
            <a:r>
              <a:rPr lang="en-US" dirty="0" smtClean="0"/>
              <a:t>Clearly label the bag/envelope with the Pilgrim’s name</a:t>
            </a:r>
            <a:endParaRPr lang="en-US" dirty="0"/>
          </a:p>
        </p:txBody>
      </p:sp>
    </p:spTree>
    <p:extLst>
      <p:ext uri="{BB962C8B-B14F-4D97-AF65-F5344CB8AC3E}">
        <p14:creationId xmlns:p14="http://schemas.microsoft.com/office/powerpoint/2010/main" val="721429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normAutofit/>
          </a:bodyPr>
          <a:lstStyle/>
          <a:p>
            <a:r>
              <a:rPr lang="en-US" dirty="0" smtClean="0"/>
              <a:t>Agape delivery: Important that all Agape be delivered on Thursday if at all possible</a:t>
            </a:r>
          </a:p>
          <a:p>
            <a:pPr lvl="1"/>
            <a:r>
              <a:rPr lang="en-US" dirty="0" smtClean="0"/>
              <a:t>Sponsors</a:t>
            </a:r>
          </a:p>
          <a:p>
            <a:pPr lvl="2"/>
            <a:r>
              <a:rPr lang="en-US" dirty="0" smtClean="0"/>
              <a:t>Discreetly hand in the Personal Agape when they bring their Pilgrims on Thursday evening</a:t>
            </a:r>
          </a:p>
          <a:p>
            <a:pPr lvl="2"/>
            <a:r>
              <a:rPr lang="en-US" dirty="0" smtClean="0"/>
              <a:t>Avoid letting Pilgrims see the Agape or the exchange</a:t>
            </a:r>
          </a:p>
          <a:p>
            <a:pPr lvl="1"/>
            <a:r>
              <a:rPr lang="en-US" dirty="0" smtClean="0"/>
              <a:t>Team members</a:t>
            </a:r>
          </a:p>
          <a:p>
            <a:pPr lvl="2"/>
            <a:r>
              <a:rPr lang="en-US" dirty="0" smtClean="0"/>
              <a:t>Bring your Agape with you on Thursday</a:t>
            </a:r>
          </a:p>
          <a:p>
            <a:pPr lvl="2"/>
            <a:r>
              <a:rPr lang="en-US" dirty="0" smtClean="0"/>
              <a:t>Give it to the Agape Servant after arrival at Camp Happyland</a:t>
            </a:r>
          </a:p>
        </p:txBody>
      </p:sp>
    </p:spTree>
    <p:extLst>
      <p:ext uri="{BB962C8B-B14F-4D97-AF65-F5344CB8AC3E}">
        <p14:creationId xmlns:p14="http://schemas.microsoft.com/office/powerpoint/2010/main" val="1155675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Agape Guidelines</a:t>
            </a:r>
            <a:endParaRPr lang="en-US" dirty="0"/>
          </a:p>
        </p:txBody>
      </p:sp>
      <p:sp>
        <p:nvSpPr>
          <p:cNvPr id="3" name="Content Placeholder 2"/>
          <p:cNvSpPr>
            <a:spLocks noGrp="1"/>
          </p:cNvSpPr>
          <p:nvPr>
            <p:ph idx="1"/>
          </p:nvPr>
        </p:nvSpPr>
        <p:spPr/>
        <p:txBody>
          <a:bodyPr/>
          <a:lstStyle/>
          <a:p>
            <a:r>
              <a:rPr lang="en-US" dirty="0"/>
              <a:t>No large gifts such as one would see at Christmas or for a birthday</a:t>
            </a:r>
          </a:p>
          <a:p>
            <a:pPr lvl="1"/>
            <a:r>
              <a:rPr lang="en-US" dirty="0"/>
              <a:t>No stuffed animals, large plants, sport items, full clothing, etc</a:t>
            </a:r>
            <a:r>
              <a:rPr lang="en-US" dirty="0" smtClean="0"/>
              <a:t>.</a:t>
            </a:r>
          </a:p>
          <a:p>
            <a:pPr lvl="1"/>
            <a:r>
              <a:rPr lang="en-US" dirty="0" smtClean="0"/>
              <a:t>Any large gifts that show up will be held back until the Sunday evening Fourth Day packet</a:t>
            </a:r>
            <a:endParaRPr lang="en-US" dirty="0"/>
          </a:p>
          <a:p>
            <a:pPr lvl="2"/>
            <a:endParaRPr lang="en-US" dirty="0"/>
          </a:p>
          <a:p>
            <a:endParaRPr lang="en-US" dirty="0"/>
          </a:p>
        </p:txBody>
      </p:sp>
    </p:spTree>
    <p:extLst>
      <p:ext uri="{BB962C8B-B14F-4D97-AF65-F5344CB8AC3E}">
        <p14:creationId xmlns:p14="http://schemas.microsoft.com/office/powerpoint/2010/main" val="21152742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Get Agape</a:t>
            </a:r>
            <a:endParaRPr lang="en-US" dirty="0"/>
          </a:p>
        </p:txBody>
      </p:sp>
      <p:sp>
        <p:nvSpPr>
          <p:cNvPr id="3" name="Content Placeholder 2"/>
          <p:cNvSpPr>
            <a:spLocks noGrp="1"/>
          </p:cNvSpPr>
          <p:nvPr>
            <p:ph idx="1"/>
          </p:nvPr>
        </p:nvSpPr>
        <p:spPr/>
        <p:txBody>
          <a:bodyPr>
            <a:normAutofit lnSpcReduction="10000"/>
          </a:bodyPr>
          <a:lstStyle/>
          <a:p>
            <a:r>
              <a:rPr lang="en-US" dirty="0" smtClean="0"/>
              <a:t>Local Christian stores</a:t>
            </a:r>
          </a:p>
          <a:p>
            <a:pPr lvl="1"/>
            <a:r>
              <a:rPr lang="en-US" dirty="0" smtClean="0"/>
              <a:t>Family Christian</a:t>
            </a:r>
          </a:p>
          <a:p>
            <a:pPr lvl="1"/>
            <a:r>
              <a:rPr lang="en-US" dirty="0" smtClean="0"/>
              <a:t>Logos</a:t>
            </a:r>
          </a:p>
          <a:p>
            <a:r>
              <a:rPr lang="en-US" dirty="0" smtClean="0"/>
              <a:t>Online</a:t>
            </a:r>
          </a:p>
          <a:p>
            <a:pPr lvl="1"/>
            <a:r>
              <a:rPr lang="en-US" dirty="0" smtClean="0"/>
              <a:t>Witness Tools Ministries</a:t>
            </a:r>
          </a:p>
          <a:p>
            <a:r>
              <a:rPr lang="en-US" dirty="0" smtClean="0"/>
              <a:t>Mail Order Catalogs</a:t>
            </a:r>
          </a:p>
          <a:p>
            <a:pPr lvl="1"/>
            <a:r>
              <a:rPr lang="en-US" dirty="0" err="1" smtClean="0"/>
              <a:t>Cokesbury</a:t>
            </a:r>
            <a:endParaRPr lang="en-US" dirty="0" smtClean="0"/>
          </a:p>
          <a:p>
            <a:pPr lvl="1"/>
            <a:r>
              <a:rPr lang="en-US" dirty="0" smtClean="0"/>
              <a:t>Oriental Trader</a:t>
            </a:r>
          </a:p>
          <a:p>
            <a:r>
              <a:rPr lang="en-US" dirty="0" smtClean="0"/>
              <a:t>Make something</a:t>
            </a:r>
          </a:p>
          <a:p>
            <a:pPr lvl="1"/>
            <a:r>
              <a:rPr lang="en-US" dirty="0" smtClean="0"/>
              <a:t>101 Inexpensive Agape ideas</a:t>
            </a:r>
            <a:endParaRPr lang="en-US" dirty="0"/>
          </a:p>
        </p:txBody>
      </p:sp>
    </p:spTree>
    <p:extLst>
      <p:ext uri="{BB962C8B-B14F-4D97-AF65-F5344CB8AC3E}">
        <p14:creationId xmlns:p14="http://schemas.microsoft.com/office/powerpoint/2010/main" val="3813132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968992"/>
            <a:ext cx="7993627" cy="2246769"/>
          </a:xfrm>
          <a:prstGeom prst="rect">
            <a:avLst/>
          </a:prstGeom>
          <a:noFill/>
        </p:spPr>
        <p:txBody>
          <a:bodyPr wrap="square" rtlCol="0">
            <a:spAutoFit/>
          </a:bodyPr>
          <a:lstStyle/>
          <a:p>
            <a:pPr algn="ctr"/>
            <a:r>
              <a:rPr lang="en-US" sz="4000" b="1" dirty="0" smtClean="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rPr>
              <a:t>What you do for one, do for all!</a:t>
            </a:r>
          </a:p>
          <a:p>
            <a:pPr algn="ctr"/>
            <a:endParaRPr lang="en-US" sz="4000" b="1" dirty="0" smtClean="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endParaRPr>
          </a:p>
          <a:p>
            <a:pPr algn="ctr"/>
            <a:r>
              <a:rPr lang="en-US" sz="6000" b="1" dirty="0" smtClean="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rPr>
              <a:t>Questions ?</a:t>
            </a:r>
            <a:endParaRPr lang="en-US" sz="6000" b="1" dirty="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endParaRPr>
          </a:p>
        </p:txBody>
      </p:sp>
    </p:spTree>
    <p:extLst>
      <p:ext uri="{BB962C8B-B14F-4D97-AF65-F5344CB8AC3E}">
        <p14:creationId xmlns:p14="http://schemas.microsoft.com/office/powerpoint/2010/main" val="19957694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resentation" id="{B73A6922-7040-8644-BEE9-0E65CDB9A85E}" vid="{D8F9FCFE-9105-364D-8153-5B8282723B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1510</TotalTime>
  <Words>1218</Words>
  <Application>Microsoft Macintosh PowerPoint</Application>
  <PresentationFormat>On-screen Show (4:3)</PresentationFormat>
  <Paragraphs>157</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Constantia</vt:lpstr>
      <vt:lpstr>Mangal</vt:lpstr>
      <vt:lpstr>Wingdings 2</vt:lpstr>
      <vt:lpstr>Flow</vt:lpstr>
      <vt:lpstr>Agape Training</vt:lpstr>
      <vt:lpstr>Agape</vt:lpstr>
      <vt:lpstr>Overview</vt:lpstr>
      <vt:lpstr>Agape Defined</vt:lpstr>
      <vt:lpstr>Types of Agape</vt:lpstr>
      <vt:lpstr>General Agape</vt:lpstr>
      <vt:lpstr>Table Agape</vt:lpstr>
      <vt:lpstr>Personal Agape</vt:lpstr>
      <vt:lpstr>Snack Agape</vt:lpstr>
      <vt:lpstr>Before the Walk</vt:lpstr>
      <vt:lpstr>Before the Walk</vt:lpstr>
      <vt:lpstr>After the Walk</vt:lpstr>
      <vt:lpstr>Agape Guidelines</vt:lpstr>
      <vt:lpstr>Agape Guidelines</vt:lpstr>
      <vt:lpstr>Agape Guidelines</vt:lpstr>
      <vt:lpstr>Agape Guidelines</vt:lpstr>
      <vt:lpstr>Agape Guidelines</vt:lpstr>
      <vt:lpstr>Agape Guidelines</vt:lpstr>
      <vt:lpstr>Agape Guidelines</vt:lpstr>
      <vt:lpstr>Agape Guidelines</vt:lpstr>
      <vt:lpstr>Agape Guidelines</vt:lpstr>
      <vt:lpstr>Agape Guidelines</vt:lpstr>
      <vt:lpstr>Agape Guidelines</vt:lpstr>
      <vt:lpstr>Where Can I Get Agape</vt:lpstr>
      <vt:lpstr>PowerPoint Presentation</vt:lpstr>
    </vt:vector>
  </TitlesOfParts>
  <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Mann</dc:creator>
  <cp:lastModifiedBy>John Mann</cp:lastModifiedBy>
  <cp:revision>91</cp:revision>
  <dcterms:created xsi:type="dcterms:W3CDTF">2016-09-04T08:26:44Z</dcterms:created>
  <dcterms:modified xsi:type="dcterms:W3CDTF">2017-01-23T12:11:57Z</dcterms:modified>
</cp:coreProperties>
</file>